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6.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715" r:id="rId2"/>
    <p:sldMasterId id="2147483721" r:id="rId3"/>
    <p:sldMasterId id="2147483726" r:id="rId4"/>
    <p:sldMasterId id="2147483731" r:id="rId5"/>
    <p:sldMasterId id="2147483736" r:id="rId6"/>
    <p:sldMasterId id="2147483741" r:id="rId7"/>
    <p:sldMasterId id="2147483676" r:id="rId8"/>
  </p:sldMasterIdLst>
  <p:notesMasterIdLst>
    <p:notesMasterId r:id="rId28"/>
  </p:notesMasterIdLst>
  <p:sldIdLst>
    <p:sldId id="283" r:id="rId9"/>
    <p:sldId id="256" r:id="rId10"/>
    <p:sldId id="257" r:id="rId11"/>
    <p:sldId id="258" r:id="rId12"/>
    <p:sldId id="259" r:id="rId13"/>
    <p:sldId id="278" r:id="rId14"/>
    <p:sldId id="281" r:id="rId15"/>
    <p:sldId id="260" r:id="rId16"/>
    <p:sldId id="263" r:id="rId17"/>
    <p:sldId id="264" r:id="rId18"/>
    <p:sldId id="277" r:id="rId19"/>
    <p:sldId id="265" r:id="rId20"/>
    <p:sldId id="266" r:id="rId21"/>
    <p:sldId id="284" r:id="rId22"/>
    <p:sldId id="269" r:id="rId23"/>
    <p:sldId id="285" r:id="rId24"/>
    <p:sldId id="274" r:id="rId25"/>
    <p:sldId id="279" r:id="rId26"/>
    <p:sldId id="280" r:id="rId2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EBEB"/>
    <a:srgbClr val="E2E2E2"/>
    <a:srgbClr val="399A3C"/>
    <a:srgbClr val="008F6D"/>
    <a:srgbClr val="009299"/>
    <a:srgbClr val="0097D3"/>
    <a:srgbClr val="006DBD"/>
    <a:srgbClr val="005D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76"/>
    <p:restoredTop sz="74290"/>
  </p:normalViewPr>
  <p:slideViewPr>
    <p:cSldViewPr snapToGrid="0">
      <p:cViewPr varScale="1">
        <p:scale>
          <a:sx n="85" d="100"/>
          <a:sy n="85" d="100"/>
        </p:scale>
        <p:origin x="1400" y="1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presProps" Target="presProps.xml"/><Relationship Id="rId8" Type="http://schemas.openxmlformats.org/officeDocument/2006/relationships/slideMaster" Target="slideMasters/slideMaster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502B9EEC-DFA8-584D-A59C-F00003526DCF}">
      <dgm:prSet phldrT="" custT="1"/>
      <dgm:spPr bwMode="auto">
        <a:solidFill>
          <a:srgbClr val="6CA448"/>
        </a:solidFill>
      </dgm:spPr>
      <dgm:t>
        <a:bodyPr/>
        <a:lstStyle/>
        <a:p>
          <a:pPr>
            <a:buClr>
              <a:srgbClr val="000000"/>
            </a:buClr>
            <a:buSzPts val="1000"/>
            <a:buFont typeface="Symbol"/>
            <a:buNone/>
            <a:defRPr/>
          </a:pPr>
          <a:r>
            <a:rPr lang="de-DE" sz="1600" dirty="0">
              <a:latin typeface="Calibri" panose="020F0502020204030204" pitchFamily="34" charset="0"/>
              <a:cs typeface="Calibri" panose="020F0502020204030204" pitchFamily="34" charset="0"/>
            </a:rPr>
            <a:t>eine aktive Auseinandersetzung mit Lerninhalten durch die kollaborative Erstellung kreativer Lernprodukte wie z. B. Präsentationen, Comics, Erklärvideos und Podcasts.</a:t>
          </a:r>
          <a:endParaRPr sz="1600" dirty="0">
            <a:latin typeface="Calibri" panose="020F0502020204030204" pitchFamily="34" charset="0"/>
            <a:cs typeface="Calibri" panose="020F0502020204030204" pitchFamily="34" charset="0"/>
          </a:endParaRPr>
        </a:p>
      </dgm:t>
    </dgm:pt>
    <dgm:pt modelId="{478DA31E-35A4-7C40-9A13-0063232CFCF4}" type="parTrans" cxnId="{5139938A-8DB1-424F-8CCE-A3B080DCAC30}">
      <dgm:prSet/>
      <dgm:spPr bwMode="auto"/>
      <dgm:t>
        <a:bodyPr/>
        <a:lstStyle/>
        <a:p>
          <a:pPr>
            <a:defRPr/>
          </a:pPr>
          <a:endParaRPr lang="de-DE"/>
        </a:p>
      </dgm:t>
    </dgm:pt>
    <dgm:pt modelId="{A4373099-077A-0E4A-8E61-054CAFC52214}" type="sibTrans" cxnId="{5139938A-8DB1-424F-8CCE-A3B080DCAC30}">
      <dgm:prSet/>
      <dgm:spPr bwMode="auto"/>
      <dgm:t>
        <a:bodyPr/>
        <a:lstStyle/>
        <a:p>
          <a:pPr>
            <a:defRPr/>
          </a:pPr>
          <a:endParaRPr lang="de-DE"/>
        </a:p>
      </dgm:t>
    </dgm:pt>
    <dgm:pt modelId="{577990B4-CC8A-8C4A-9C9B-BC77A478B69C}">
      <dgm:prSet phldrT="" custT="1"/>
      <dgm:spPr bwMode="auto">
        <a:solidFill>
          <a:srgbClr val="6CA448"/>
        </a:solidFill>
      </dgm:spPr>
      <dgm:t>
        <a:bodyPr/>
        <a:lstStyle/>
        <a:p>
          <a:pPr>
            <a:buClr>
              <a:srgbClr val="000000"/>
            </a:buClr>
            <a:buSzPts val="1000"/>
            <a:buFont typeface="Symbol"/>
            <a:buNone/>
            <a:defRPr/>
          </a:pPr>
          <a:r>
            <a:rPr lang="de-DE" sz="1600" dirty="0">
              <a:latin typeface="Calibri" panose="020F0502020204030204" pitchFamily="34" charset="0"/>
              <a:cs typeface="Calibri" panose="020F0502020204030204" pitchFamily="34" charset="0"/>
            </a:rPr>
            <a:t>die flexible, zeit- und ortsunabhängige Erstellung und Bearbeitung von Medienprodukten.</a:t>
          </a:r>
          <a:endParaRPr sz="1600" dirty="0">
            <a:latin typeface="Calibri" panose="020F0502020204030204" pitchFamily="34" charset="0"/>
            <a:cs typeface="Calibri" panose="020F0502020204030204" pitchFamily="34" charset="0"/>
          </a:endParaRPr>
        </a:p>
      </dgm:t>
    </dgm:pt>
    <dgm:pt modelId="{F3F33682-4062-2144-A64E-6006912DE924}" type="parTrans" cxnId="{BA8E6608-7CD2-FD46-B015-9ACEBEDF6FD9}">
      <dgm:prSet/>
      <dgm:spPr bwMode="auto"/>
      <dgm:t>
        <a:bodyPr/>
        <a:lstStyle/>
        <a:p>
          <a:pPr>
            <a:defRPr/>
          </a:pPr>
          <a:endParaRPr lang="de-DE"/>
        </a:p>
      </dgm:t>
    </dgm:pt>
    <dgm:pt modelId="{379F242D-EFDF-6542-B5D4-12306E0002AB}" type="sibTrans" cxnId="{BA8E6608-7CD2-FD46-B015-9ACEBEDF6FD9}">
      <dgm:prSet/>
      <dgm:spPr bwMode="auto"/>
      <dgm:t>
        <a:bodyPr/>
        <a:lstStyle/>
        <a:p>
          <a:pPr>
            <a:defRPr/>
          </a:pPr>
          <a:endParaRPr lang="de-DE"/>
        </a:p>
      </dgm:t>
    </dgm:pt>
    <dgm:pt modelId="{5D6C5E1B-D11C-3149-8470-645AE1656A5C}">
      <dgm:prSet phldrT="" custT="1"/>
      <dgm:spPr bwMode="auto">
        <a:solidFill>
          <a:srgbClr val="6CA448"/>
        </a:solidFill>
      </dgm:spPr>
      <dgm:t>
        <a:bodyPr/>
        <a:lstStyle/>
        <a:p>
          <a:pPr>
            <a:buNone/>
            <a:defRPr/>
          </a:pPr>
          <a:r>
            <a:rPr lang="de-DE" sz="1600" dirty="0">
              <a:latin typeface="Calibri" panose="020F0502020204030204" pitchFamily="34" charset="0"/>
              <a:cs typeface="Calibri" panose="020F0502020204030204" pitchFamily="34" charset="0"/>
            </a:rPr>
            <a:t>eine einfache Überarbeitung der Lernprodukte, um erhaltenes Feedback einzuarbeiten und Feedback als Teil des Lernprozesses zu verstehen. </a:t>
          </a:r>
          <a:endParaRPr sz="1600" dirty="0">
            <a:latin typeface="Calibri" panose="020F0502020204030204" pitchFamily="34" charset="0"/>
            <a:cs typeface="Calibri" panose="020F0502020204030204" pitchFamily="34" charset="0"/>
          </a:endParaRPr>
        </a:p>
      </dgm:t>
    </dgm:pt>
    <dgm:pt modelId="{B5EC5871-1FF6-3441-8F4A-0BA8E4BF6958}" type="parTrans" cxnId="{52199062-0802-2943-8B08-5AABC09913BE}">
      <dgm:prSet/>
      <dgm:spPr bwMode="auto"/>
      <dgm:t>
        <a:bodyPr/>
        <a:lstStyle/>
        <a:p>
          <a:pPr>
            <a:defRPr/>
          </a:pPr>
          <a:endParaRPr lang="de-DE"/>
        </a:p>
      </dgm:t>
    </dgm:pt>
    <dgm:pt modelId="{BB12EC44-094A-A24D-B306-AEE2A3EC7C41}" type="sibTrans" cxnId="{52199062-0802-2943-8B08-5AABC09913BE}">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C100251C-DC63-5B48-8C00-DD5CD7E7A4E3}" type="pres">
      <dgm:prSet presAssocID="{502B9EEC-DFA8-584D-A59C-F00003526DCF}" presName="parentText" presStyleLbl="node1" presStyleIdx="0" presStyleCnt="3">
        <dgm:presLayoutVars>
          <dgm:chMax val="0"/>
          <dgm:bulletEnabled val="1"/>
        </dgm:presLayoutVars>
      </dgm:prSet>
      <dgm:spPr bwMode="auto"/>
    </dgm:pt>
    <dgm:pt modelId="{83FC28F7-EA50-B046-96A6-E23E900BF22E}" type="pres">
      <dgm:prSet presAssocID="{A4373099-077A-0E4A-8E61-054CAFC52214}" presName="spacer" presStyleCnt="0"/>
      <dgm:spPr bwMode="auto"/>
    </dgm:pt>
    <dgm:pt modelId="{17980EC9-90B6-1C4A-8249-06E31D03D34A}" type="pres">
      <dgm:prSet presAssocID="{577990B4-CC8A-8C4A-9C9B-BC77A478B69C}" presName="parentText" presStyleLbl="node1" presStyleIdx="1" presStyleCnt="3">
        <dgm:presLayoutVars>
          <dgm:chMax val="0"/>
          <dgm:bulletEnabled val="1"/>
        </dgm:presLayoutVars>
      </dgm:prSet>
      <dgm:spPr bwMode="auto"/>
    </dgm:pt>
    <dgm:pt modelId="{474A8151-8FF9-B746-829B-3DEEF6312B7B}" type="pres">
      <dgm:prSet presAssocID="{379F242D-EFDF-6542-B5D4-12306E0002AB}" presName="spacer" presStyleCnt="0"/>
      <dgm:spPr bwMode="auto"/>
    </dgm:pt>
    <dgm:pt modelId="{B1F13AB4-E23D-7446-911D-3C756445833D}" type="pres">
      <dgm:prSet presAssocID="{5D6C5E1B-D11C-3149-8470-645AE1656A5C}" presName="parentText" presStyleLbl="node1" presStyleIdx="2" presStyleCnt="3">
        <dgm:presLayoutVars>
          <dgm:chMax val="0"/>
          <dgm:bulletEnabled val="1"/>
        </dgm:presLayoutVars>
      </dgm:prSet>
      <dgm:spPr bwMode="auto"/>
    </dgm:pt>
  </dgm:ptLst>
  <dgm:cxnLst>
    <dgm:cxn modelId="{BA8E6608-7CD2-FD46-B015-9ACEBEDF6FD9}" srcId="{17959EBF-2EFC-5C41-8DEA-1AF03848A6D5}" destId="{577990B4-CC8A-8C4A-9C9B-BC77A478B69C}" srcOrd="1" destOrd="0" parTransId="{F3F33682-4062-2144-A64E-6006912DE924}" sibTransId="{379F242D-EFDF-6542-B5D4-12306E0002AB}"/>
    <dgm:cxn modelId="{FADA9125-5A68-A94C-AC43-5C8919CED9B3}" type="presOf" srcId="{577990B4-CC8A-8C4A-9C9B-BC77A478B69C}" destId="{17980EC9-90B6-1C4A-8249-06E31D03D34A}"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352FD658-0946-3E49-9E37-C63954C14B60}" type="presOf" srcId="{5D6C5E1B-D11C-3149-8470-645AE1656A5C}" destId="{B1F13AB4-E23D-7446-911D-3C756445833D}" srcOrd="0" destOrd="0" presId="urn:microsoft.com/office/officeart/2005/8/layout/vList2"/>
    <dgm:cxn modelId="{52199062-0802-2943-8B08-5AABC09913BE}" srcId="{17959EBF-2EFC-5C41-8DEA-1AF03848A6D5}" destId="{5D6C5E1B-D11C-3149-8470-645AE1656A5C}" srcOrd="2" destOrd="0" parTransId="{B5EC5871-1FF6-3441-8F4A-0BA8E4BF6958}" sibTransId="{BB12EC44-094A-A24D-B306-AEE2A3EC7C41}"/>
    <dgm:cxn modelId="{5139938A-8DB1-424F-8CCE-A3B080DCAC30}" srcId="{17959EBF-2EFC-5C41-8DEA-1AF03848A6D5}" destId="{502B9EEC-DFA8-584D-A59C-F00003526DCF}" srcOrd="0" destOrd="0" parTransId="{478DA31E-35A4-7C40-9A13-0063232CFCF4}" sibTransId="{A4373099-077A-0E4A-8E61-054CAFC52214}"/>
    <dgm:cxn modelId="{6F40F5FA-1309-BC48-9853-4433D375EA4C}" type="presOf" srcId="{502B9EEC-DFA8-584D-A59C-F00003526DCF}" destId="{C100251C-DC63-5B48-8C00-DD5CD7E7A4E3}" srcOrd="0" destOrd="0" presId="urn:microsoft.com/office/officeart/2005/8/layout/vList2"/>
    <dgm:cxn modelId="{E2F48FB6-D4E0-D74E-92DB-A32E083AA812}" type="presParOf" srcId="{1FE08623-E8A4-234A-BF00-360001389615}" destId="{C100251C-DC63-5B48-8C00-DD5CD7E7A4E3}" srcOrd="0" destOrd="0" presId="urn:microsoft.com/office/officeart/2005/8/layout/vList2"/>
    <dgm:cxn modelId="{A57C2CFE-B5FD-D94A-A892-A46F2DC0C084}" type="presParOf" srcId="{1FE08623-E8A4-234A-BF00-360001389615}" destId="{83FC28F7-EA50-B046-96A6-E23E900BF22E}" srcOrd="1" destOrd="0" presId="urn:microsoft.com/office/officeart/2005/8/layout/vList2"/>
    <dgm:cxn modelId="{4824434B-1F02-E74A-BEDA-9E9806BD5BBB}" type="presParOf" srcId="{1FE08623-E8A4-234A-BF00-360001389615}" destId="{17980EC9-90B6-1C4A-8249-06E31D03D34A}" srcOrd="2" destOrd="0" presId="urn:microsoft.com/office/officeart/2005/8/layout/vList2"/>
    <dgm:cxn modelId="{FA34CC2F-9083-204F-A980-FCD6037B9FDF}" type="presParOf" srcId="{1FE08623-E8A4-234A-BF00-360001389615}" destId="{474A8151-8FF9-B746-829B-3DEEF6312B7B}" srcOrd="3" destOrd="0" presId="urn:microsoft.com/office/officeart/2005/8/layout/vList2"/>
    <dgm:cxn modelId="{E484ADDF-D126-EC42-904A-11E7F4FAC47A}" type="presParOf" srcId="{1FE08623-E8A4-234A-BF00-360001389615}" destId="{B1F13AB4-E23D-7446-911D-3C756445833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FD6620AE-08A5-E04E-8D0B-1B8B7D5C4803}">
      <dgm:prSet phldrT="" custT="1"/>
      <dgm:spPr bwMode="auto">
        <a:solidFill>
          <a:srgbClr val="6CA448"/>
        </a:solidFill>
      </dgm:spPr>
      <dgm:t>
        <a:bodyPr/>
        <a:lstStyle/>
        <a:p>
          <a:pPr>
            <a:buFont typeface="Symbol"/>
            <a:buChar char=""/>
            <a:defRPr/>
          </a:pPr>
          <a:r>
            <a:rPr lang="de-DE" sz="1600" dirty="0"/>
            <a:t>das Einüben und Reflektieren von Strategien zur Arbeits- und Lernorganisation sowie den nachhaltigen Wissenserwerb. </a:t>
          </a:r>
          <a:endParaRPr sz="1600" dirty="0"/>
        </a:p>
      </dgm:t>
    </dgm:pt>
    <dgm:pt modelId="{3C10CD17-0972-B143-AC91-758B59FB273F}" type="parTrans" cxnId="{3462519F-47F2-EA49-9985-61CB44BD82BE}">
      <dgm:prSet/>
      <dgm:spPr bwMode="auto"/>
      <dgm:t>
        <a:bodyPr/>
        <a:lstStyle/>
        <a:p>
          <a:pPr>
            <a:defRPr/>
          </a:pPr>
          <a:endParaRPr lang="de-DE"/>
        </a:p>
      </dgm:t>
    </dgm:pt>
    <dgm:pt modelId="{DE0DA0E3-F610-944D-84D6-C4661053B31A}" type="sibTrans" cxnId="{3462519F-47F2-EA49-9985-61CB44BD82BE}">
      <dgm:prSet/>
      <dgm:spPr bwMode="auto"/>
      <dgm:t>
        <a:bodyPr/>
        <a:lstStyle/>
        <a:p>
          <a:pPr>
            <a:defRPr/>
          </a:pPr>
          <a:endParaRPr lang="de-DE"/>
        </a:p>
      </dgm:t>
    </dgm:pt>
    <dgm:pt modelId="{E42EA843-023E-6B46-BF89-F1AF80CB03F1}">
      <dgm:prSet phldrT="" custT="1"/>
      <dgm:spPr bwMode="auto">
        <a:solidFill>
          <a:srgbClr val="6CA448"/>
        </a:solidFill>
      </dgm:spPr>
      <dgm:t>
        <a:bodyPr/>
        <a:lstStyle/>
        <a:p>
          <a:pPr>
            <a:buFont typeface="Symbol"/>
            <a:buChar char=""/>
            <a:defRPr/>
          </a:pPr>
          <a:r>
            <a:rPr lang="de-DE" sz="1600" dirty="0"/>
            <a:t>die eigene Medienanwendung kritisch zu reflektieren und Medien aller Art zielgerichtet, sozial verantwortlich und gewinnbringend einzusetzen. </a:t>
          </a:r>
          <a:endParaRPr sz="1600" dirty="0"/>
        </a:p>
      </dgm:t>
    </dgm:pt>
    <dgm:pt modelId="{BD9C3EDF-3F5E-8341-ABB9-5A9DDD1FF744}" type="parTrans" cxnId="{F6243273-2DC9-AD49-985D-53A3B2463500}">
      <dgm:prSet/>
      <dgm:spPr bwMode="auto"/>
      <dgm:t>
        <a:bodyPr/>
        <a:lstStyle/>
        <a:p>
          <a:pPr>
            <a:defRPr/>
          </a:pPr>
          <a:endParaRPr lang="de-DE"/>
        </a:p>
      </dgm:t>
    </dgm:pt>
    <dgm:pt modelId="{D503429A-B481-E445-8C45-BE2A382F5EC0}" type="sibTrans" cxnId="{F6243273-2DC9-AD49-985D-53A3B2463500}">
      <dgm:prSet/>
      <dgm:spPr bwMode="auto"/>
      <dgm:t>
        <a:bodyPr/>
        <a:lstStyle/>
        <a:p>
          <a:pPr>
            <a:defRPr/>
          </a:pPr>
          <a:endParaRPr lang="de-DE"/>
        </a:p>
      </dgm:t>
    </dgm:pt>
    <dgm:pt modelId="{0EE880F2-53EE-EA4B-83EF-E64AA02995B5}">
      <dgm:prSet phldrT="" custT="1"/>
      <dgm:spPr bwMode="auto">
        <a:solidFill>
          <a:srgbClr val="6CA448"/>
        </a:solidFill>
      </dgm:spPr>
      <dgm:t>
        <a:bodyPr/>
        <a:lstStyle/>
        <a:p>
          <a:pPr>
            <a:buNone/>
            <a:defRPr/>
          </a:pPr>
          <a:r>
            <a:rPr lang="de-DE" sz="1600" dirty="0"/>
            <a:t>einen fachintegrativen systematischen Medienkompetenzaufbau durch regelmäßige und reflektierte Nutzung.</a:t>
          </a:r>
          <a:endParaRPr sz="1600" dirty="0"/>
        </a:p>
      </dgm:t>
    </dgm:pt>
    <dgm:pt modelId="{08FBD77B-C8B1-5C4E-AF07-1901BACC911D}" type="parTrans" cxnId="{8365A6F4-BDD4-0C47-871F-162B3113E3B6}">
      <dgm:prSet/>
      <dgm:spPr bwMode="auto"/>
      <dgm:t>
        <a:bodyPr/>
        <a:lstStyle/>
        <a:p>
          <a:pPr>
            <a:defRPr/>
          </a:pPr>
          <a:endParaRPr lang="de-DE"/>
        </a:p>
      </dgm:t>
    </dgm:pt>
    <dgm:pt modelId="{51F1E9DB-B0A5-884C-A3BA-83AEBC23008A}" type="sibTrans" cxnId="{8365A6F4-BDD4-0C47-871F-162B3113E3B6}">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12DB2E18-446E-2F46-90DE-00C85A1036B3}" type="pres">
      <dgm:prSet presAssocID="{FD6620AE-08A5-E04E-8D0B-1B8B7D5C4803}" presName="parentText" presStyleLbl="node1" presStyleIdx="0" presStyleCnt="3">
        <dgm:presLayoutVars>
          <dgm:chMax val="0"/>
          <dgm:bulletEnabled val="1"/>
        </dgm:presLayoutVars>
      </dgm:prSet>
      <dgm:spPr bwMode="auto"/>
    </dgm:pt>
    <dgm:pt modelId="{C5503B03-D1CD-1546-A95A-E188DB7FF4C3}" type="pres">
      <dgm:prSet presAssocID="{DE0DA0E3-F610-944D-84D6-C4661053B31A}" presName="spacer" presStyleCnt="0"/>
      <dgm:spPr bwMode="auto"/>
    </dgm:pt>
    <dgm:pt modelId="{0FA3663A-03A5-E247-B510-B7ED3CDA4711}" type="pres">
      <dgm:prSet presAssocID="{E42EA843-023E-6B46-BF89-F1AF80CB03F1}" presName="parentText" presStyleLbl="node1" presStyleIdx="1" presStyleCnt="3">
        <dgm:presLayoutVars>
          <dgm:chMax val="0"/>
          <dgm:bulletEnabled val="1"/>
        </dgm:presLayoutVars>
      </dgm:prSet>
      <dgm:spPr bwMode="auto"/>
    </dgm:pt>
    <dgm:pt modelId="{8104CF54-1C61-CC4C-B31D-78C0DB81FA84}" type="pres">
      <dgm:prSet presAssocID="{D503429A-B481-E445-8C45-BE2A382F5EC0}" presName="spacer" presStyleCnt="0"/>
      <dgm:spPr bwMode="auto"/>
    </dgm:pt>
    <dgm:pt modelId="{52AB182F-960F-0E49-B5B0-50532C32BFE0}" type="pres">
      <dgm:prSet presAssocID="{0EE880F2-53EE-EA4B-83EF-E64AA02995B5}" presName="parentText" presStyleLbl="node1" presStyleIdx="2" presStyleCnt="3">
        <dgm:presLayoutVars>
          <dgm:chMax val="0"/>
          <dgm:bulletEnabled val="1"/>
        </dgm:presLayoutVars>
      </dgm:prSet>
      <dgm:spPr bwMode="auto"/>
    </dgm:pt>
  </dgm:ptLst>
  <dgm:cxnLst>
    <dgm:cxn modelId="{B028D23B-08CF-7D4E-85D4-8984124B8062}" type="presOf" srcId="{17959EBF-2EFC-5C41-8DEA-1AF03848A6D5}" destId="{1FE08623-E8A4-234A-BF00-360001389615}" srcOrd="0" destOrd="0" presId="urn:microsoft.com/office/officeart/2005/8/layout/vList2"/>
    <dgm:cxn modelId="{941A0340-748C-F741-A5D1-668ECC862EF8}" type="presOf" srcId="{0EE880F2-53EE-EA4B-83EF-E64AA02995B5}" destId="{52AB182F-960F-0E49-B5B0-50532C32BFE0}" srcOrd="0" destOrd="0" presId="urn:microsoft.com/office/officeart/2005/8/layout/vList2"/>
    <dgm:cxn modelId="{F6243273-2DC9-AD49-985D-53A3B2463500}" srcId="{17959EBF-2EFC-5C41-8DEA-1AF03848A6D5}" destId="{E42EA843-023E-6B46-BF89-F1AF80CB03F1}" srcOrd="1" destOrd="0" parTransId="{BD9C3EDF-3F5E-8341-ABB9-5A9DDD1FF744}" sibTransId="{D503429A-B481-E445-8C45-BE2A382F5EC0}"/>
    <dgm:cxn modelId="{3462519F-47F2-EA49-9985-61CB44BD82BE}" srcId="{17959EBF-2EFC-5C41-8DEA-1AF03848A6D5}" destId="{FD6620AE-08A5-E04E-8D0B-1B8B7D5C4803}" srcOrd="0" destOrd="0" parTransId="{3C10CD17-0972-B143-AC91-758B59FB273F}" sibTransId="{DE0DA0E3-F610-944D-84D6-C4661053B31A}"/>
    <dgm:cxn modelId="{F7481BC1-1BB2-5A45-A5C8-30B22F037D0E}" type="presOf" srcId="{FD6620AE-08A5-E04E-8D0B-1B8B7D5C4803}" destId="{12DB2E18-446E-2F46-90DE-00C85A1036B3}" srcOrd="0" destOrd="0" presId="urn:microsoft.com/office/officeart/2005/8/layout/vList2"/>
    <dgm:cxn modelId="{635372EA-0283-5448-BF93-0B419BFECDEB}" type="presOf" srcId="{E42EA843-023E-6B46-BF89-F1AF80CB03F1}" destId="{0FA3663A-03A5-E247-B510-B7ED3CDA4711}" srcOrd="0" destOrd="0" presId="urn:microsoft.com/office/officeart/2005/8/layout/vList2"/>
    <dgm:cxn modelId="{8365A6F4-BDD4-0C47-871F-162B3113E3B6}" srcId="{17959EBF-2EFC-5C41-8DEA-1AF03848A6D5}" destId="{0EE880F2-53EE-EA4B-83EF-E64AA02995B5}" srcOrd="2" destOrd="0" parTransId="{08FBD77B-C8B1-5C4E-AF07-1901BACC911D}" sibTransId="{51F1E9DB-B0A5-884C-A3BA-83AEBC23008A}"/>
    <dgm:cxn modelId="{5CE42889-DE3D-4D4F-BDA5-C2E273EEA8B5}" type="presParOf" srcId="{1FE08623-E8A4-234A-BF00-360001389615}" destId="{12DB2E18-446E-2F46-90DE-00C85A1036B3}" srcOrd="0" destOrd="0" presId="urn:microsoft.com/office/officeart/2005/8/layout/vList2"/>
    <dgm:cxn modelId="{31A30E17-70A5-9E4A-AAB9-B5ADF8397D12}" type="presParOf" srcId="{1FE08623-E8A4-234A-BF00-360001389615}" destId="{C5503B03-D1CD-1546-A95A-E188DB7FF4C3}" srcOrd="1" destOrd="0" presId="urn:microsoft.com/office/officeart/2005/8/layout/vList2"/>
    <dgm:cxn modelId="{DA8BF640-936C-BA4C-8D8D-7A8FB36EDC7D}" type="presParOf" srcId="{1FE08623-E8A4-234A-BF00-360001389615}" destId="{0FA3663A-03A5-E247-B510-B7ED3CDA4711}" srcOrd="2" destOrd="0" presId="urn:microsoft.com/office/officeart/2005/8/layout/vList2"/>
    <dgm:cxn modelId="{0E22405F-59DF-DD4F-B03C-EAFC40D211C1}" type="presParOf" srcId="{1FE08623-E8A4-234A-BF00-360001389615}" destId="{8104CF54-1C61-CC4C-B31D-78C0DB81FA84}" srcOrd="3" destOrd="0" presId="urn:microsoft.com/office/officeart/2005/8/layout/vList2"/>
    <dgm:cxn modelId="{60445DCE-CAF5-A847-8308-6DE9302FD253}" type="presParOf" srcId="{1FE08623-E8A4-234A-BF00-360001389615}" destId="{52AB182F-960F-0E49-B5B0-50532C32BFE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BD353049-8CD1-9E45-9292-6928F033A78E}">
      <dgm:prSet phldrT="" custT="1"/>
      <dgm:spPr bwMode="auto">
        <a:solidFill>
          <a:srgbClr val="6CA448"/>
        </a:solidFill>
      </dgm:spPr>
      <dgm:t>
        <a:bodyPr/>
        <a:lstStyle/>
        <a:p>
          <a:pPr>
            <a:buSzPts val="1000"/>
            <a:buFont typeface="Symbol"/>
            <a:buChar char=""/>
            <a:defRPr/>
          </a:pPr>
          <a:r>
            <a:rPr lang="de-DE" sz="1800" dirty="0"/>
            <a:t>eine sofortige Überprüfung von Antworten und somit ein direktes Feedback.</a:t>
          </a:r>
          <a:endParaRPr sz="1800" dirty="0"/>
        </a:p>
      </dgm:t>
    </dgm:pt>
    <dgm:pt modelId="{7873D5DD-4140-4946-BF6B-A4BC1702ADAA}" type="parTrans" cxnId="{17BC95DD-CA7F-1240-BEC4-7BAA48EA76B1}">
      <dgm:prSet/>
      <dgm:spPr bwMode="auto"/>
      <dgm:t>
        <a:bodyPr/>
        <a:lstStyle/>
        <a:p>
          <a:pPr>
            <a:defRPr/>
          </a:pPr>
          <a:endParaRPr lang="de-DE"/>
        </a:p>
      </dgm:t>
    </dgm:pt>
    <dgm:pt modelId="{E25BCDA3-C2CA-114A-A745-1C497952541C}" type="sibTrans" cxnId="{17BC95DD-CA7F-1240-BEC4-7BAA48EA76B1}">
      <dgm:prSet/>
      <dgm:spPr bwMode="auto"/>
      <dgm:t>
        <a:bodyPr/>
        <a:lstStyle/>
        <a:p>
          <a:pPr>
            <a:defRPr/>
          </a:pPr>
          <a:endParaRPr lang="de-DE"/>
        </a:p>
      </dgm:t>
    </dgm:pt>
    <dgm:pt modelId="{D3253FC8-2C54-0844-B686-35345BC63863}">
      <dgm:prSet phldrT="" custT="1"/>
      <dgm:spPr bwMode="auto">
        <a:solidFill>
          <a:srgbClr val="6CA448"/>
        </a:solidFill>
      </dgm:spPr>
      <dgm:t>
        <a:bodyPr/>
        <a:lstStyle/>
        <a:p>
          <a:pPr>
            <a:buSzPts val="1000"/>
            <a:buFont typeface="Symbol"/>
            <a:buChar char=""/>
            <a:defRPr/>
          </a:pPr>
          <a:r>
            <a:rPr lang="de-DE" sz="1800" dirty="0"/>
            <a:t>den Zugang zu einer Vielzahl differenzierter (ggf. KI-generierten) Übungsaufgaben.</a:t>
          </a:r>
          <a:endParaRPr sz="1800" dirty="0"/>
        </a:p>
      </dgm:t>
    </dgm:pt>
    <dgm:pt modelId="{09CA1187-E727-B94E-8916-25F967AA29E7}" type="parTrans" cxnId="{47D452A4-D74D-984C-9BC9-1ECCAF617867}">
      <dgm:prSet/>
      <dgm:spPr bwMode="auto"/>
      <dgm:t>
        <a:bodyPr/>
        <a:lstStyle/>
        <a:p>
          <a:pPr>
            <a:defRPr/>
          </a:pPr>
          <a:endParaRPr lang="de-DE"/>
        </a:p>
      </dgm:t>
    </dgm:pt>
    <dgm:pt modelId="{0ABC73C9-6682-7D49-B668-DBCD0361D5F8}" type="sibTrans" cxnId="{47D452A4-D74D-984C-9BC9-1ECCAF617867}">
      <dgm:prSet/>
      <dgm:spPr bwMode="auto"/>
      <dgm:t>
        <a:bodyPr/>
        <a:lstStyle/>
        <a:p>
          <a:pPr>
            <a:defRPr/>
          </a:pPr>
          <a:endParaRPr lang="de-DE"/>
        </a:p>
      </dgm:t>
    </dgm:pt>
    <dgm:pt modelId="{99183671-55E1-764D-A72B-917E60465363}">
      <dgm:prSet phldrT="" custT="1"/>
      <dgm:spPr bwMode="auto">
        <a:solidFill>
          <a:srgbClr val="6CA448"/>
        </a:solidFill>
      </dgm:spPr>
      <dgm:t>
        <a:bodyPr/>
        <a:lstStyle/>
        <a:p>
          <a:pPr>
            <a:buSzPts val="1000"/>
            <a:buFont typeface="Symbol"/>
            <a:buChar char=""/>
            <a:defRPr/>
          </a:pPr>
          <a:r>
            <a:rPr lang="de-DE" sz="1800" dirty="0"/>
            <a:t>die Gestaltung des Lernprozesses nach individuellen Voraussetzungen, z. B. im eigenen Tempo und mit entsprechenden Wiederholungen.</a:t>
          </a:r>
          <a:endParaRPr sz="1800" dirty="0"/>
        </a:p>
      </dgm:t>
    </dgm:pt>
    <dgm:pt modelId="{0127B0DE-0A4A-9C4B-8A6F-3BEC9AA910DD}" type="parTrans" cxnId="{D75FF048-89E2-FF46-A4A7-9541F0A41E99}">
      <dgm:prSet/>
      <dgm:spPr bwMode="auto"/>
      <dgm:t>
        <a:bodyPr/>
        <a:lstStyle/>
        <a:p>
          <a:pPr>
            <a:defRPr/>
          </a:pPr>
          <a:endParaRPr lang="de-DE"/>
        </a:p>
      </dgm:t>
    </dgm:pt>
    <dgm:pt modelId="{19B89874-4EBD-F14D-9A0E-8B3B4181A740}" type="sibTrans" cxnId="{D75FF048-89E2-FF46-A4A7-9541F0A41E99}">
      <dgm:prSet/>
      <dgm:spPr bwMode="auto"/>
      <dgm:t>
        <a:bodyPr/>
        <a:lstStyle/>
        <a:p>
          <a:pPr>
            <a:defRPr/>
          </a:pPr>
          <a:endParaRPr lang="de-DE"/>
        </a:p>
      </dgm:t>
    </dgm:pt>
    <dgm:pt modelId="{883956F8-1757-5E49-B2C4-27E5B163BA3B}">
      <dgm:prSet phldrT="" custT="1"/>
      <dgm:spPr bwMode="auto">
        <a:solidFill>
          <a:srgbClr val="6CA448"/>
        </a:solidFill>
      </dgm:spPr>
      <dgm:t>
        <a:bodyPr/>
        <a:lstStyle/>
        <a:p>
          <a:pPr>
            <a:buNone/>
            <a:defRPr/>
          </a:pPr>
          <a:r>
            <a:rPr lang="de-DE" sz="1800" dirty="0"/>
            <a:t>das Gelernte mit bereits vorhandenem Wissen zu vernetzen und in neuen Kontexten anzuwenden. </a:t>
          </a:r>
          <a:endParaRPr sz="1800" dirty="0"/>
        </a:p>
      </dgm:t>
    </dgm:pt>
    <dgm:pt modelId="{7D445F12-E19B-744C-8F53-AE86217F4A49}" type="parTrans" cxnId="{955C2CCA-5F12-5C4B-AFE7-02C8A7D82CA3}">
      <dgm:prSet/>
      <dgm:spPr bwMode="auto"/>
      <dgm:t>
        <a:bodyPr/>
        <a:lstStyle/>
        <a:p>
          <a:pPr>
            <a:defRPr/>
          </a:pPr>
          <a:endParaRPr lang="de-DE"/>
        </a:p>
      </dgm:t>
    </dgm:pt>
    <dgm:pt modelId="{3440D424-C68D-2B4E-B94A-EE008CF7FD84}" type="sibTrans" cxnId="{955C2CCA-5F12-5C4B-AFE7-02C8A7D82CA3}">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DF60508B-53FF-924B-BCEE-D0AFE4FF0350}" type="pres">
      <dgm:prSet presAssocID="{BD353049-8CD1-9E45-9292-6928F033A78E}" presName="parentText" presStyleLbl="node1" presStyleIdx="0" presStyleCnt="4">
        <dgm:presLayoutVars>
          <dgm:chMax val="0"/>
          <dgm:bulletEnabled val="1"/>
        </dgm:presLayoutVars>
      </dgm:prSet>
      <dgm:spPr bwMode="auto"/>
    </dgm:pt>
    <dgm:pt modelId="{D33835B5-0C58-D149-BE48-076790AC9418}" type="pres">
      <dgm:prSet presAssocID="{E25BCDA3-C2CA-114A-A745-1C497952541C}" presName="spacer" presStyleCnt="0"/>
      <dgm:spPr bwMode="auto"/>
    </dgm:pt>
    <dgm:pt modelId="{7547D028-1C14-CC48-9AE0-086FB063CF67}" type="pres">
      <dgm:prSet presAssocID="{D3253FC8-2C54-0844-B686-35345BC63863}" presName="parentText" presStyleLbl="node1" presStyleIdx="1" presStyleCnt="4">
        <dgm:presLayoutVars>
          <dgm:chMax val="0"/>
          <dgm:bulletEnabled val="1"/>
        </dgm:presLayoutVars>
      </dgm:prSet>
      <dgm:spPr bwMode="auto"/>
    </dgm:pt>
    <dgm:pt modelId="{5232984A-1662-E349-AA99-222CD51DBEA3}" type="pres">
      <dgm:prSet presAssocID="{0ABC73C9-6682-7D49-B668-DBCD0361D5F8}" presName="spacer" presStyleCnt="0"/>
      <dgm:spPr bwMode="auto"/>
    </dgm:pt>
    <dgm:pt modelId="{EA0FCEE5-5F51-D647-8FC8-D9553F7AD07D}" type="pres">
      <dgm:prSet presAssocID="{99183671-55E1-764D-A72B-917E60465363}" presName="parentText" presStyleLbl="node1" presStyleIdx="2" presStyleCnt="4">
        <dgm:presLayoutVars>
          <dgm:chMax val="0"/>
          <dgm:bulletEnabled val="1"/>
        </dgm:presLayoutVars>
      </dgm:prSet>
      <dgm:spPr bwMode="auto"/>
    </dgm:pt>
    <dgm:pt modelId="{63615AA1-91A1-1444-A316-44B299F47CC3}" type="pres">
      <dgm:prSet presAssocID="{19B89874-4EBD-F14D-9A0E-8B3B4181A740}" presName="spacer" presStyleCnt="0"/>
      <dgm:spPr bwMode="auto"/>
    </dgm:pt>
    <dgm:pt modelId="{10ADC27E-59FC-8148-8637-5C4F24A1FB26}" type="pres">
      <dgm:prSet presAssocID="{883956F8-1757-5E49-B2C4-27E5B163BA3B}" presName="parentText" presStyleLbl="node1" presStyleIdx="3" presStyleCnt="4">
        <dgm:presLayoutVars>
          <dgm:chMax val="0"/>
          <dgm:bulletEnabled val="1"/>
        </dgm:presLayoutVars>
      </dgm:prSet>
      <dgm:spPr bwMode="auto"/>
    </dgm:pt>
  </dgm:ptLst>
  <dgm:cxnLst>
    <dgm:cxn modelId="{B028D23B-08CF-7D4E-85D4-8984124B8062}" type="presOf" srcId="{17959EBF-2EFC-5C41-8DEA-1AF03848A6D5}" destId="{1FE08623-E8A4-234A-BF00-360001389615}" srcOrd="0" destOrd="0" presId="urn:microsoft.com/office/officeart/2005/8/layout/vList2"/>
    <dgm:cxn modelId="{D75FF048-89E2-FF46-A4A7-9541F0A41E99}" srcId="{17959EBF-2EFC-5C41-8DEA-1AF03848A6D5}" destId="{99183671-55E1-764D-A72B-917E60465363}" srcOrd="2" destOrd="0" parTransId="{0127B0DE-0A4A-9C4B-8A6F-3BEC9AA910DD}" sibTransId="{19B89874-4EBD-F14D-9A0E-8B3B4181A740}"/>
    <dgm:cxn modelId="{C760D65A-3D61-8440-B984-353136C1D12E}" type="presOf" srcId="{883956F8-1757-5E49-B2C4-27E5B163BA3B}" destId="{10ADC27E-59FC-8148-8637-5C4F24A1FB26}" srcOrd="0" destOrd="0" presId="urn:microsoft.com/office/officeart/2005/8/layout/vList2"/>
    <dgm:cxn modelId="{47D452A4-D74D-984C-9BC9-1ECCAF617867}" srcId="{17959EBF-2EFC-5C41-8DEA-1AF03848A6D5}" destId="{D3253FC8-2C54-0844-B686-35345BC63863}" srcOrd="1" destOrd="0" parTransId="{09CA1187-E727-B94E-8916-25F967AA29E7}" sibTransId="{0ABC73C9-6682-7D49-B668-DBCD0361D5F8}"/>
    <dgm:cxn modelId="{3F4B63B1-FD8A-2A41-A131-499F09DB7767}" type="presOf" srcId="{D3253FC8-2C54-0844-B686-35345BC63863}" destId="{7547D028-1C14-CC48-9AE0-086FB063CF67}" srcOrd="0" destOrd="0" presId="urn:microsoft.com/office/officeart/2005/8/layout/vList2"/>
    <dgm:cxn modelId="{955C2CCA-5F12-5C4B-AFE7-02C8A7D82CA3}" srcId="{17959EBF-2EFC-5C41-8DEA-1AF03848A6D5}" destId="{883956F8-1757-5E49-B2C4-27E5B163BA3B}" srcOrd="3" destOrd="0" parTransId="{7D445F12-E19B-744C-8F53-AE86217F4A49}" sibTransId="{3440D424-C68D-2B4E-B94A-EE008CF7FD84}"/>
    <dgm:cxn modelId="{17BC95DD-CA7F-1240-BEC4-7BAA48EA76B1}" srcId="{17959EBF-2EFC-5C41-8DEA-1AF03848A6D5}" destId="{BD353049-8CD1-9E45-9292-6928F033A78E}" srcOrd="0" destOrd="0" parTransId="{7873D5DD-4140-4946-BF6B-A4BC1702ADAA}" sibTransId="{E25BCDA3-C2CA-114A-A745-1C497952541C}"/>
    <dgm:cxn modelId="{FFEE29E7-2B78-644D-820D-C4BB0DB6638A}" type="presOf" srcId="{99183671-55E1-764D-A72B-917E60465363}" destId="{EA0FCEE5-5F51-D647-8FC8-D9553F7AD07D}" srcOrd="0" destOrd="0" presId="urn:microsoft.com/office/officeart/2005/8/layout/vList2"/>
    <dgm:cxn modelId="{08F460FE-82EE-4147-A416-87FE78A3F724}" type="presOf" srcId="{BD353049-8CD1-9E45-9292-6928F033A78E}" destId="{DF60508B-53FF-924B-BCEE-D0AFE4FF0350}" srcOrd="0" destOrd="0" presId="urn:microsoft.com/office/officeart/2005/8/layout/vList2"/>
    <dgm:cxn modelId="{A05FB172-E59B-0542-83F4-AA38F2A364A7}" type="presParOf" srcId="{1FE08623-E8A4-234A-BF00-360001389615}" destId="{DF60508B-53FF-924B-BCEE-D0AFE4FF0350}" srcOrd="0" destOrd="0" presId="urn:microsoft.com/office/officeart/2005/8/layout/vList2"/>
    <dgm:cxn modelId="{C8E741F0-8088-964F-8B8B-467D8C0AC721}" type="presParOf" srcId="{1FE08623-E8A4-234A-BF00-360001389615}" destId="{D33835B5-0C58-D149-BE48-076790AC9418}" srcOrd="1" destOrd="0" presId="urn:microsoft.com/office/officeart/2005/8/layout/vList2"/>
    <dgm:cxn modelId="{F4DAB157-4D1D-C14F-AA47-48227E305E8D}" type="presParOf" srcId="{1FE08623-E8A4-234A-BF00-360001389615}" destId="{7547D028-1C14-CC48-9AE0-086FB063CF67}" srcOrd="2" destOrd="0" presId="urn:microsoft.com/office/officeart/2005/8/layout/vList2"/>
    <dgm:cxn modelId="{22B41988-0048-2D49-BC2F-1DBD5C0702D9}" type="presParOf" srcId="{1FE08623-E8A4-234A-BF00-360001389615}" destId="{5232984A-1662-E349-AA99-222CD51DBEA3}" srcOrd="3" destOrd="0" presId="urn:microsoft.com/office/officeart/2005/8/layout/vList2"/>
    <dgm:cxn modelId="{F7A00356-F05F-D34E-A845-464C2CA6D865}" type="presParOf" srcId="{1FE08623-E8A4-234A-BF00-360001389615}" destId="{EA0FCEE5-5F51-D647-8FC8-D9553F7AD07D}" srcOrd="4" destOrd="0" presId="urn:microsoft.com/office/officeart/2005/8/layout/vList2"/>
    <dgm:cxn modelId="{2B656184-0653-D54E-B0B9-2DB8E5A9DA98}" type="presParOf" srcId="{1FE08623-E8A4-234A-BF00-360001389615}" destId="{63615AA1-91A1-1444-A316-44B299F47CC3}" srcOrd="5" destOrd="0" presId="urn:microsoft.com/office/officeart/2005/8/layout/vList2"/>
    <dgm:cxn modelId="{AC5D48B2-9BEF-8D4E-A852-6CEC67EAB175}" type="presParOf" srcId="{1FE08623-E8A4-234A-BF00-360001389615}" destId="{10ADC27E-59FC-8148-8637-5C4F24A1FB2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0251C-DC63-5B48-8C00-DD5CD7E7A4E3}">
      <dsp:nvSpPr>
        <dsp:cNvPr id="0" name=""/>
        <dsp:cNvSpPr/>
      </dsp:nvSpPr>
      <dsp:spPr bwMode="auto">
        <a:xfrm>
          <a:off x="0" y="853"/>
          <a:ext cx="8599358" cy="82368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SzPts val="1000"/>
            <a:buFont typeface="Symbol"/>
            <a:buNone/>
            <a:defRPr/>
          </a:pPr>
          <a:r>
            <a:rPr lang="de-DE" sz="1600" kern="1200" dirty="0">
              <a:latin typeface="Calibri" panose="020F0502020204030204" pitchFamily="34" charset="0"/>
              <a:cs typeface="Calibri" panose="020F0502020204030204" pitchFamily="34" charset="0"/>
            </a:rPr>
            <a:t>eine aktive Auseinandersetzung mit Lerninhalten durch die kollaborative Erstellung kreativer Lernprodukte wie z. B. Präsentationen, Comics, Erklärvideos und Podcasts.</a:t>
          </a:r>
          <a:endParaRPr sz="1600" kern="1200" dirty="0">
            <a:latin typeface="Calibri" panose="020F0502020204030204" pitchFamily="34" charset="0"/>
            <a:cs typeface="Calibri" panose="020F0502020204030204" pitchFamily="34" charset="0"/>
          </a:endParaRPr>
        </a:p>
      </dsp:txBody>
      <dsp:txXfrm>
        <a:off x="40209" y="41062"/>
        <a:ext cx="8518940" cy="743262"/>
      </dsp:txXfrm>
    </dsp:sp>
    <dsp:sp modelId="{17980EC9-90B6-1C4A-8249-06E31D03D34A}">
      <dsp:nvSpPr>
        <dsp:cNvPr id="0" name=""/>
        <dsp:cNvSpPr/>
      </dsp:nvSpPr>
      <dsp:spPr bwMode="auto">
        <a:xfrm>
          <a:off x="0" y="951253"/>
          <a:ext cx="8599358" cy="82368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SzPts val="1000"/>
            <a:buFont typeface="Symbol"/>
            <a:buNone/>
            <a:defRPr/>
          </a:pPr>
          <a:r>
            <a:rPr lang="de-DE" sz="1600" kern="1200" dirty="0">
              <a:latin typeface="Calibri" panose="020F0502020204030204" pitchFamily="34" charset="0"/>
              <a:cs typeface="Calibri" panose="020F0502020204030204" pitchFamily="34" charset="0"/>
            </a:rPr>
            <a:t>die flexible, zeit- und ortsunabhängige Erstellung und Bearbeitung von Medienprodukten.</a:t>
          </a:r>
          <a:endParaRPr sz="1600" kern="1200" dirty="0">
            <a:latin typeface="Calibri" panose="020F0502020204030204" pitchFamily="34" charset="0"/>
            <a:cs typeface="Calibri" panose="020F0502020204030204" pitchFamily="34" charset="0"/>
          </a:endParaRPr>
        </a:p>
      </dsp:txBody>
      <dsp:txXfrm>
        <a:off x="40209" y="991462"/>
        <a:ext cx="8518940" cy="743262"/>
      </dsp:txXfrm>
    </dsp:sp>
    <dsp:sp modelId="{B1F13AB4-E23D-7446-911D-3C756445833D}">
      <dsp:nvSpPr>
        <dsp:cNvPr id="0" name=""/>
        <dsp:cNvSpPr/>
      </dsp:nvSpPr>
      <dsp:spPr bwMode="auto">
        <a:xfrm>
          <a:off x="0" y="1901653"/>
          <a:ext cx="8599358" cy="82368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kern="1200" dirty="0">
              <a:latin typeface="Calibri" panose="020F0502020204030204" pitchFamily="34" charset="0"/>
              <a:cs typeface="Calibri" panose="020F0502020204030204" pitchFamily="34" charset="0"/>
            </a:rPr>
            <a:t>eine einfache Überarbeitung der Lernprodukte, um erhaltenes Feedback einzuarbeiten und Feedback als Teil des Lernprozesses zu verstehen. </a:t>
          </a:r>
          <a:endParaRPr sz="1600" kern="1200" dirty="0">
            <a:latin typeface="Calibri" panose="020F0502020204030204" pitchFamily="34" charset="0"/>
            <a:cs typeface="Calibri" panose="020F0502020204030204" pitchFamily="34" charset="0"/>
          </a:endParaRPr>
        </a:p>
      </dsp:txBody>
      <dsp:txXfrm>
        <a:off x="40209" y="1941862"/>
        <a:ext cx="8518940" cy="743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B2E18-446E-2F46-90DE-00C85A1036B3}">
      <dsp:nvSpPr>
        <dsp:cNvPr id="0" name=""/>
        <dsp:cNvSpPr/>
      </dsp:nvSpPr>
      <dsp:spPr bwMode="auto">
        <a:xfrm>
          <a:off x="0" y="29352"/>
          <a:ext cx="8599358" cy="80496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kern="1200" dirty="0"/>
            <a:t>das Einüben und Reflektieren von Strategien zur Arbeits- und Lernorganisation sowie den nachhaltigen Wissenserwerb. </a:t>
          </a:r>
          <a:endParaRPr sz="1600" kern="1200" dirty="0"/>
        </a:p>
      </dsp:txBody>
      <dsp:txXfrm>
        <a:off x="39295" y="68647"/>
        <a:ext cx="8520768" cy="726370"/>
      </dsp:txXfrm>
    </dsp:sp>
    <dsp:sp modelId="{0FA3663A-03A5-E247-B510-B7ED3CDA4711}">
      <dsp:nvSpPr>
        <dsp:cNvPr id="0" name=""/>
        <dsp:cNvSpPr/>
      </dsp:nvSpPr>
      <dsp:spPr bwMode="auto">
        <a:xfrm>
          <a:off x="0" y="958152"/>
          <a:ext cx="8599358" cy="80496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kern="1200" dirty="0"/>
            <a:t>die eigene Medienanwendung kritisch zu reflektieren und Medien aller Art zielgerichtet, sozial verantwortlich und gewinnbringend einzusetzen. </a:t>
          </a:r>
          <a:endParaRPr sz="1600" kern="1200" dirty="0"/>
        </a:p>
      </dsp:txBody>
      <dsp:txXfrm>
        <a:off x="39295" y="997447"/>
        <a:ext cx="8520768" cy="726370"/>
      </dsp:txXfrm>
    </dsp:sp>
    <dsp:sp modelId="{52AB182F-960F-0E49-B5B0-50532C32BFE0}">
      <dsp:nvSpPr>
        <dsp:cNvPr id="0" name=""/>
        <dsp:cNvSpPr/>
      </dsp:nvSpPr>
      <dsp:spPr bwMode="auto">
        <a:xfrm>
          <a:off x="0" y="1886952"/>
          <a:ext cx="8599358" cy="80496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kern="1200" dirty="0"/>
            <a:t>einen fachintegrativen systematischen Medienkompetenzaufbau durch regelmäßige und reflektierte Nutzung.</a:t>
          </a:r>
          <a:endParaRPr sz="1600" kern="1200" dirty="0"/>
        </a:p>
      </dsp:txBody>
      <dsp:txXfrm>
        <a:off x="39295" y="1926247"/>
        <a:ext cx="8520768" cy="7263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0508B-53FF-924B-BCEE-D0AFE4FF0350}">
      <dsp:nvSpPr>
        <dsp:cNvPr id="0" name=""/>
        <dsp:cNvSpPr/>
      </dsp:nvSpPr>
      <dsp:spPr bwMode="auto">
        <a:xfrm>
          <a:off x="0" y="298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SzPts val="1000"/>
            <a:buFont typeface="Symbol"/>
            <a:buNone/>
            <a:defRPr/>
          </a:pPr>
          <a:r>
            <a:rPr lang="de-DE" sz="1800" kern="1200" dirty="0"/>
            <a:t>eine sofortige Überprüfung von Antworten und somit ein direktes Feedback.</a:t>
          </a:r>
          <a:endParaRPr sz="1800" kern="1200" dirty="0"/>
        </a:p>
      </dsp:txBody>
      <dsp:txXfrm>
        <a:off x="34954" y="37942"/>
        <a:ext cx="8529450" cy="646132"/>
      </dsp:txXfrm>
    </dsp:sp>
    <dsp:sp modelId="{7547D028-1C14-CC48-9AE0-086FB063CF67}">
      <dsp:nvSpPr>
        <dsp:cNvPr id="0" name=""/>
        <dsp:cNvSpPr/>
      </dsp:nvSpPr>
      <dsp:spPr bwMode="auto">
        <a:xfrm>
          <a:off x="0" y="78814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SzPts val="1000"/>
            <a:buFont typeface="Symbol"/>
            <a:buNone/>
            <a:defRPr/>
          </a:pPr>
          <a:r>
            <a:rPr lang="de-DE" sz="1800" kern="1200" dirty="0"/>
            <a:t>den Zugang zu einer Vielzahl differenzierter (ggf. KI-generierten) Übungsaufgaben.</a:t>
          </a:r>
          <a:endParaRPr sz="1800" kern="1200" dirty="0"/>
        </a:p>
      </dsp:txBody>
      <dsp:txXfrm>
        <a:off x="34954" y="823102"/>
        <a:ext cx="8529450" cy="646132"/>
      </dsp:txXfrm>
    </dsp:sp>
    <dsp:sp modelId="{EA0FCEE5-5F51-D647-8FC8-D9553F7AD07D}">
      <dsp:nvSpPr>
        <dsp:cNvPr id="0" name=""/>
        <dsp:cNvSpPr/>
      </dsp:nvSpPr>
      <dsp:spPr bwMode="auto">
        <a:xfrm>
          <a:off x="0" y="157330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SzPts val="1000"/>
            <a:buFont typeface="Symbol"/>
            <a:buNone/>
            <a:defRPr/>
          </a:pPr>
          <a:r>
            <a:rPr lang="de-DE" sz="1800" kern="1200" dirty="0"/>
            <a:t>die Gestaltung des Lernprozesses nach individuellen Voraussetzungen, z. B. im eigenen Tempo und mit entsprechenden Wiederholungen.</a:t>
          </a:r>
          <a:endParaRPr sz="1800" kern="1200" dirty="0"/>
        </a:p>
      </dsp:txBody>
      <dsp:txXfrm>
        <a:off x="34954" y="1608262"/>
        <a:ext cx="8529450" cy="646132"/>
      </dsp:txXfrm>
    </dsp:sp>
    <dsp:sp modelId="{10ADC27E-59FC-8148-8637-5C4F24A1FB26}">
      <dsp:nvSpPr>
        <dsp:cNvPr id="0" name=""/>
        <dsp:cNvSpPr/>
      </dsp:nvSpPr>
      <dsp:spPr bwMode="auto">
        <a:xfrm>
          <a:off x="0" y="235846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defRPr/>
          </a:pPr>
          <a:r>
            <a:rPr lang="de-DE" sz="1800" kern="1200" dirty="0"/>
            <a:t>das Gelernte mit bereits vorhandenem Wissen zu vernetzen und in neuen Kontexten anzuwenden. </a:t>
          </a:r>
          <a:endParaRPr sz="1800" kern="1200" dirty="0"/>
        </a:p>
      </dsp:txBody>
      <dsp:txXfrm>
        <a:off x="34954" y="2393422"/>
        <a:ext cx="8529450" cy="6461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57606-28D9-6B46-92AF-6D027D063382}" type="datetimeFigureOut">
              <a:rPr lang="de-DE" smtClean="0"/>
              <a:t>12.06.25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C6DE8-65F9-4342-B5CF-25CC34B61EB9}" type="slidenum">
              <a:rPr lang="de-DE" smtClean="0"/>
              <a:t>‹Nr.›</a:t>
            </a:fld>
            <a:endParaRPr lang="de-DE"/>
          </a:p>
        </p:txBody>
      </p:sp>
    </p:spTree>
    <p:extLst>
      <p:ext uri="{BB962C8B-B14F-4D97-AF65-F5344CB8AC3E}">
        <p14:creationId xmlns:p14="http://schemas.microsoft.com/office/powerpoint/2010/main" val="336664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a:t>
            </a:fld>
            <a:endParaRPr lang="de-DE"/>
          </a:p>
        </p:txBody>
      </p:sp>
    </p:spTree>
    <p:extLst>
      <p:ext uri="{BB962C8B-B14F-4D97-AF65-F5344CB8AC3E}">
        <p14:creationId xmlns:p14="http://schemas.microsoft.com/office/powerpoint/2010/main" val="1198012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4</a:t>
            </a:fld>
            <a:endParaRPr lang="de-DE"/>
          </a:p>
        </p:txBody>
      </p:sp>
    </p:spTree>
    <p:extLst>
      <p:ext uri="{BB962C8B-B14F-4D97-AF65-F5344CB8AC3E}">
        <p14:creationId xmlns:p14="http://schemas.microsoft.com/office/powerpoint/2010/main" val="4270601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8</a:t>
            </a:fld>
            <a:endParaRPr lang="de-DE"/>
          </a:p>
        </p:txBody>
      </p:sp>
    </p:spTree>
    <p:extLst>
      <p:ext uri="{BB962C8B-B14F-4D97-AF65-F5344CB8AC3E}">
        <p14:creationId xmlns:p14="http://schemas.microsoft.com/office/powerpoint/2010/main" val="1178791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ln>
                  <a:noFill/>
                </a:ln>
                <a:solidFill>
                  <a:srgbClr val="000000"/>
                </a:solidFill>
                <a:latin typeface="Helvetica Neue"/>
                <a:ea typeface="Arial Unicode MS"/>
                <a:cs typeface="Arial Unicode MS"/>
              </a:rPr>
              <a:t>Aktuelle Studien (z.B. </a:t>
            </a:r>
            <a:r>
              <a:rPr lang="de-DE" sz="1200" i="1" dirty="0">
                <a:ln>
                  <a:noFill/>
                </a:ln>
                <a:solidFill>
                  <a:srgbClr val="000000"/>
                </a:solidFill>
                <a:latin typeface="Helvetica Neue"/>
                <a:ea typeface="Arial Unicode MS"/>
                <a:cs typeface="Arial Unicode MS"/>
              </a:rPr>
              <a:t>Jugend, Information, Medien. JIM-Studie, 2024</a:t>
            </a:r>
            <a:r>
              <a:rPr lang="de-DE" sz="1200" dirty="0">
                <a:ln>
                  <a:noFill/>
                </a:ln>
                <a:solidFill>
                  <a:srgbClr val="000000"/>
                </a:solidFill>
                <a:latin typeface="Helvetica Neue"/>
                <a:ea typeface="Arial Unicode MS"/>
                <a:cs typeface="Arial Unicode MS"/>
              </a:rPr>
              <a:t> oder </a:t>
            </a:r>
            <a:r>
              <a:rPr lang="de-DE" sz="1200" i="1" dirty="0">
                <a:ln>
                  <a:noFill/>
                </a:ln>
                <a:solidFill>
                  <a:srgbClr val="000000"/>
                </a:solidFill>
                <a:latin typeface="Helvetica Neue"/>
                <a:ea typeface="Arial Unicode MS"/>
                <a:cs typeface="Arial Unicode MS"/>
              </a:rPr>
              <a:t>Vodafone Stiftung. Europäische Schülerbefragung zum Einsatz von Künstlicher Intelligenz</a:t>
            </a:r>
            <a:r>
              <a:rPr lang="de-DE" sz="1200" dirty="0">
                <a:ln>
                  <a:noFill/>
                </a:ln>
                <a:solidFill>
                  <a:srgbClr val="000000"/>
                </a:solidFill>
                <a:latin typeface="Helvetica Neue"/>
                <a:ea typeface="Arial Unicode MS"/>
                <a:cs typeface="Arial Unicode MS"/>
              </a:rPr>
              <a:t>, 2025.) deuten darauf hin, dass eine signifikante Anzahl, wenn nicht bereits die Mehrheit der Jugendlichen an weiterführenden Schulen KI schulisch oder außerschulisch nutzt. Damit stellt sich für Lehrkräfte die Herausforderung, Aufgaben so zu formulieren, dass Lernende KI zwar als Werkzeug einsetzen und dessen Nutzung reflektieren, die eigentliche kognitive und kreative Leistung, die die Lernziele adressiert, aber nicht vollständig von der KI erledigt werden kann.</a:t>
            </a:r>
            <a:endParaRPr lang="de-DE" dirty="0"/>
          </a:p>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10</a:t>
            </a:fld>
            <a:endParaRPr lang="de-DE"/>
          </a:p>
        </p:txBody>
      </p:sp>
    </p:spTree>
    <p:extLst>
      <p:ext uri="{BB962C8B-B14F-4D97-AF65-F5344CB8AC3E}">
        <p14:creationId xmlns:p14="http://schemas.microsoft.com/office/powerpoint/2010/main" val="2742395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CD0E7-9A34-0D13-9CAD-74D73C4880C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4EED1B8-9EE9-717A-3954-A6F9CAB849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83CCF8D-1673-C2CE-A3BB-EF9248E8542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23E42CA4-5297-6C5B-3DB3-C20FC28960F7}"/>
              </a:ext>
            </a:extLst>
          </p:cNvPr>
          <p:cNvSpPr>
            <a:spLocks noGrp="1"/>
          </p:cNvSpPr>
          <p:nvPr>
            <p:ph type="sldNum" sz="quarter" idx="5"/>
          </p:nvPr>
        </p:nvSpPr>
        <p:spPr/>
        <p:txBody>
          <a:bodyPr/>
          <a:lstStyle/>
          <a:p>
            <a:fld id="{7B6C6DE8-65F9-4342-B5CF-25CC34B61EB9}" type="slidenum">
              <a:rPr lang="de-DE" smtClean="0"/>
              <a:t>11</a:t>
            </a:fld>
            <a:endParaRPr lang="de-DE"/>
          </a:p>
        </p:txBody>
      </p:sp>
    </p:spTree>
    <p:extLst>
      <p:ext uri="{BB962C8B-B14F-4D97-AF65-F5344CB8AC3E}">
        <p14:creationId xmlns:p14="http://schemas.microsoft.com/office/powerpoint/2010/main" val="333086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D759D-5F50-9555-61B4-E07E58D44CC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84DA494-8F90-AB5D-6105-EE55ABFD37D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5D005D3-D7F1-DA6B-65AE-BDB0C8572ABD}"/>
              </a:ext>
            </a:extLst>
          </p:cNvPr>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defRPr/>
            </a:pPr>
            <a:r>
              <a:rPr lang="de-DE" sz="1200" dirty="0">
                <a:ln>
                  <a:noFill/>
                </a:ln>
                <a:solidFill>
                  <a:srgbClr val="000000"/>
                </a:solidFill>
                <a:latin typeface="Helvetica Neue"/>
                <a:ea typeface="Arial Unicode MS"/>
                <a:cs typeface="Arial Unicode MS"/>
              </a:rPr>
              <a:t>Gleichzeitig bietet sich die Chance, den reflektierten Umgang mit KI bewusst als Bestandteil des Lernprozesses zu integrieren. </a:t>
            </a:r>
            <a:endParaRPr lang="de-DE" dirty="0"/>
          </a:p>
          <a:p>
            <a:endParaRPr lang="de-DE" dirty="0"/>
          </a:p>
        </p:txBody>
      </p:sp>
      <p:sp>
        <p:nvSpPr>
          <p:cNvPr id="4" name="Foliennummernplatzhalter 3">
            <a:extLst>
              <a:ext uri="{FF2B5EF4-FFF2-40B4-BE49-F238E27FC236}">
                <a16:creationId xmlns:a16="http://schemas.microsoft.com/office/drawing/2014/main" id="{E7EB535B-1E02-16ED-7643-E3FCF159AC0C}"/>
              </a:ext>
            </a:extLst>
          </p:cNvPr>
          <p:cNvSpPr>
            <a:spLocks noGrp="1"/>
          </p:cNvSpPr>
          <p:nvPr>
            <p:ph type="sldNum" sz="quarter" idx="5"/>
          </p:nvPr>
        </p:nvSpPr>
        <p:spPr/>
        <p:txBody>
          <a:bodyPr/>
          <a:lstStyle/>
          <a:p>
            <a:fld id="{7B6C6DE8-65F9-4342-B5CF-25CC34B61EB9}" type="slidenum">
              <a:rPr lang="de-DE" smtClean="0"/>
              <a:t>12</a:t>
            </a:fld>
            <a:endParaRPr lang="de-DE"/>
          </a:p>
        </p:txBody>
      </p:sp>
    </p:spTree>
    <p:extLst>
      <p:ext uri="{BB962C8B-B14F-4D97-AF65-F5344CB8AC3E}">
        <p14:creationId xmlns:p14="http://schemas.microsoft.com/office/powerpoint/2010/main" val="3390048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13</a:t>
            </a:fld>
            <a:endParaRPr lang="de-DE"/>
          </a:p>
        </p:txBody>
      </p:sp>
    </p:spTree>
    <p:extLst>
      <p:ext uri="{BB962C8B-B14F-4D97-AF65-F5344CB8AC3E}">
        <p14:creationId xmlns:p14="http://schemas.microsoft.com/office/powerpoint/2010/main" val="3153917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0D303-76B2-0428-209C-F2DB043EA9F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1D0C342-BF42-3D9C-D89F-5974A8240FE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1878E92-C7D5-7AFB-0319-A1A4B81CCB89}"/>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1C73F77-F04A-B63C-CD2A-7F2FC600FD2F}"/>
              </a:ext>
            </a:extLst>
          </p:cNvPr>
          <p:cNvSpPr>
            <a:spLocks noGrp="1"/>
          </p:cNvSpPr>
          <p:nvPr>
            <p:ph type="sldNum" sz="quarter" idx="5"/>
          </p:nvPr>
        </p:nvSpPr>
        <p:spPr/>
        <p:txBody>
          <a:bodyPr/>
          <a:lstStyle/>
          <a:p>
            <a:fld id="{7B6C6DE8-65F9-4342-B5CF-25CC34B61EB9}" type="slidenum">
              <a:rPr lang="de-DE" smtClean="0"/>
              <a:t>14</a:t>
            </a:fld>
            <a:endParaRPr lang="de-DE"/>
          </a:p>
        </p:txBody>
      </p:sp>
    </p:spTree>
    <p:extLst>
      <p:ext uri="{BB962C8B-B14F-4D97-AF65-F5344CB8AC3E}">
        <p14:creationId xmlns:p14="http://schemas.microsoft.com/office/powerpoint/2010/main" val="2581505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313A5-FBA2-6AED-8DA2-5FB864D5A76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38C7530-E51B-5AAA-87D4-21055264F0E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4EE3C59-4232-FB00-D0ED-270789170BBF}"/>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CD879F5-CE31-F995-2CFC-00A232E24FB4}"/>
              </a:ext>
            </a:extLst>
          </p:cNvPr>
          <p:cNvSpPr>
            <a:spLocks noGrp="1"/>
          </p:cNvSpPr>
          <p:nvPr>
            <p:ph type="sldNum" sz="quarter" idx="5"/>
          </p:nvPr>
        </p:nvSpPr>
        <p:spPr/>
        <p:txBody>
          <a:bodyPr/>
          <a:lstStyle/>
          <a:p>
            <a:fld id="{7B6C6DE8-65F9-4342-B5CF-25CC34B61EB9}" type="slidenum">
              <a:rPr lang="de-DE" smtClean="0"/>
              <a:t>16</a:t>
            </a:fld>
            <a:endParaRPr lang="de-DE"/>
          </a:p>
        </p:txBody>
      </p:sp>
    </p:spTree>
    <p:extLst>
      <p:ext uri="{BB962C8B-B14F-4D97-AF65-F5344CB8AC3E}">
        <p14:creationId xmlns:p14="http://schemas.microsoft.com/office/powerpoint/2010/main" val="3102268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12.06.25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039140"/>
            <a:ext cx="10772272"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995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49990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17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718962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04890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661756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24074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552764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54768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36139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705792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12.06.25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291350"/>
            <a:ext cx="10772272" cy="571701"/>
          </a:xfrm>
          <a:prstGeom prst="rect">
            <a:avLst/>
          </a:prstGeom>
        </p:spPr>
        <p:txBody>
          <a:bodyPr anchor="b">
            <a:normAutofit/>
          </a:bodyPr>
          <a:lstStyle>
            <a:lvl1pPr marL="0" indent="0">
              <a:buNone/>
              <a:defRPr sz="32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943301"/>
            <a:ext cx="10700424" cy="4127770"/>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682557" y="786929"/>
            <a:ext cx="10700424"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Tree>
    <p:extLst>
      <p:ext uri="{BB962C8B-B14F-4D97-AF65-F5344CB8AC3E}">
        <p14:creationId xmlns:p14="http://schemas.microsoft.com/office/powerpoint/2010/main" val="3669159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1759388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618200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683477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54437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2967231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9545500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5569059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522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12911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70472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0E3D77C-3F66-0C23-ECEE-06F21F4CA1BA}"/>
              </a:ext>
            </a:extLst>
          </p:cNvPr>
          <p:cNvSpPr>
            <a:spLocks noGrp="1"/>
          </p:cNvSpPr>
          <p:nvPr>
            <p:ph type="dt" sz="half" idx="10"/>
          </p:nvPr>
        </p:nvSpPr>
        <p:spPr/>
        <p:txBody>
          <a:bodyPr/>
          <a:lstStyle/>
          <a:p>
            <a:fld id="{E05D94B7-545A-D847-9D36-4D60DAB86014}" type="datetime1">
              <a:rPr lang="de-DE" smtClean="0"/>
              <a:t>12.06.25</a:t>
            </a:fld>
            <a:endParaRPr lang="de-DE" dirty="0"/>
          </a:p>
        </p:txBody>
      </p:sp>
      <p:sp>
        <p:nvSpPr>
          <p:cNvPr id="4" name="Fußzeilenplatzhalter 3">
            <a:extLst>
              <a:ext uri="{FF2B5EF4-FFF2-40B4-BE49-F238E27FC236}">
                <a16:creationId xmlns:a16="http://schemas.microsoft.com/office/drawing/2014/main" id="{C020930B-6A12-DDED-A543-3D66A6279DDF}"/>
              </a:ext>
            </a:extLst>
          </p:cNvPr>
          <p:cNvSpPr>
            <a:spLocks noGrp="1"/>
          </p:cNvSpPr>
          <p:nvPr>
            <p:ph type="ftr" sz="quarter" idx="11"/>
          </p:nvPr>
        </p:nvSpPr>
        <p:spPr/>
        <p:txBody>
          <a:bodyPr/>
          <a:lstStyle/>
          <a:p>
            <a:endParaRPr lang="de-DE" dirty="0"/>
          </a:p>
        </p:txBody>
      </p:sp>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641515" y="1039140"/>
            <a:ext cx="10843608"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713363"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8" name="Textplatzhalter 2">
            <a:extLst>
              <a:ext uri="{FF2B5EF4-FFF2-40B4-BE49-F238E27FC236}">
                <a16:creationId xmlns:a16="http://schemas.microsoft.com/office/drawing/2014/main" id="{E8744C08-E59A-CEBD-D1FD-1ED3D86FC698}"/>
              </a:ext>
            </a:extLst>
          </p:cNvPr>
          <p:cNvSpPr>
            <a:spLocks noGrp="1"/>
          </p:cNvSpPr>
          <p:nvPr>
            <p:ph type="body" idx="14" hasCustomPrompt="1"/>
          </p:nvPr>
        </p:nvSpPr>
        <p:spPr>
          <a:xfrm>
            <a:off x="6316495"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6316663" y="2804570"/>
            <a:ext cx="5168900" cy="3008312"/>
          </a:xfrm>
        </p:spPr>
        <p:txBody>
          <a:bodyPr/>
          <a:lstStyle/>
          <a:p>
            <a:endParaRPr lang="de-DE"/>
          </a:p>
        </p:txBody>
      </p:sp>
      <p:sp>
        <p:nvSpPr>
          <p:cNvPr id="11" name="Foliennummernplatzhalter 5">
            <a:extLst>
              <a:ext uri="{FF2B5EF4-FFF2-40B4-BE49-F238E27FC236}">
                <a16:creationId xmlns:a16="http://schemas.microsoft.com/office/drawing/2014/main" id="{A040866F-DC02-5291-67E0-6EABA741F37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7915754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74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505236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4130297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238260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2BCB1AD-D47B-A704-7065-094BFFB14B0F}"/>
              </a:ext>
            </a:extLst>
          </p:cNvPr>
          <p:cNvPicPr>
            <a:picLocks noChangeAspect="1"/>
          </p:cNvPicPr>
          <p:nvPr userDrawn="1"/>
        </p:nvPicPr>
        <p:blipFill>
          <a:blip r:embed="rId2"/>
          <a:stretch>
            <a:fillRect/>
          </a:stretch>
        </p:blipFill>
        <p:spPr>
          <a:xfrm>
            <a:off x="0" y="-13447"/>
            <a:ext cx="12203530" cy="6864485"/>
          </a:xfrm>
          <a:prstGeom prst="rect">
            <a:avLst/>
          </a:prstGeom>
        </p:spPr>
      </p:pic>
    </p:spTree>
    <p:extLst>
      <p:ext uri="{BB962C8B-B14F-4D97-AF65-F5344CB8AC3E}">
        <p14:creationId xmlns:p14="http://schemas.microsoft.com/office/powerpoint/2010/main" val="25529226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663C0E9-D35F-158F-FAC3-783CFB3D4D4D}"/>
              </a:ext>
            </a:extLst>
          </p:cNvPr>
          <p:cNvSpPr/>
          <p:nvPr userDrawn="1"/>
        </p:nvSpPr>
        <p:spPr>
          <a:xfrm>
            <a:off x="0" y="1"/>
            <a:ext cx="12192000" cy="49276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08A09320-B9A7-1E1E-02EB-5A8176C18F20}"/>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E8937473-2189-942D-1106-8003382EE789}"/>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1467FFCF-7E60-5AB5-1597-8DDD938401B2}"/>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1</a:t>
            </a:r>
          </a:p>
          <a:p>
            <a:pPr algn="ctr"/>
            <a:r>
              <a:rPr lang="de-DE" sz="7200" b="1" dirty="0">
                <a:solidFill>
                  <a:srgbClr val="FFFFFF"/>
                </a:solidFill>
                <a:effectLst/>
                <a:latin typeface="MuseoSans"/>
              </a:rPr>
              <a:t>Veranschaulichung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24292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38362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58B13ED6-A7A3-A639-C61A-ECFCB9D6656F}"/>
              </a:ext>
            </a:extLst>
          </p:cNvPr>
          <p:cNvSpPr/>
          <p:nvPr userDrawn="1"/>
        </p:nvSpPr>
        <p:spPr>
          <a:xfrm>
            <a:off x="0" y="1"/>
            <a:ext cx="12192000" cy="49276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C3CA6058-36A9-5476-6109-FF5A35755A6F}"/>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A518476F-4E93-8DBF-FC06-1D8F905EAF4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F62EA1E5-4506-C605-CD31-0529406AED00}"/>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3</a:t>
            </a:r>
          </a:p>
          <a:p>
            <a:pPr algn="ctr"/>
            <a:r>
              <a:rPr lang="de-DE" sz="7200" b="1" dirty="0">
                <a:solidFill>
                  <a:srgbClr val="FFFFFF"/>
                </a:solidFill>
                <a:effectLst/>
                <a:latin typeface="MuseoSans"/>
              </a:rPr>
              <a:t>Methodenvielfalt</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237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33164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AA7825F-3964-0590-6CED-0E81F944BB31}"/>
              </a:ext>
            </a:extLst>
          </p:cNvPr>
          <p:cNvSpPr/>
          <p:nvPr userDrawn="1"/>
        </p:nvSpPr>
        <p:spPr>
          <a:xfrm>
            <a:off x="0" y="1"/>
            <a:ext cx="12192000" cy="49276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8B26B1ED-64CB-E397-C833-4DE6C675228A}"/>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F5EF298C-DDA7-7F6D-D813-F5A91C9E188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0BFAF4B-84DD-795C-E713-A6630E7D4880}"/>
              </a:ext>
            </a:extLst>
          </p:cNvPr>
          <p:cNvSpPr txBox="1"/>
          <p:nvPr userDrawn="1"/>
        </p:nvSpPr>
        <p:spPr>
          <a:xfrm>
            <a:off x="-152400" y="0"/>
            <a:ext cx="12344400" cy="3785652"/>
          </a:xfrm>
          <a:prstGeom prst="rect">
            <a:avLst/>
          </a:prstGeom>
          <a:noFill/>
        </p:spPr>
        <p:txBody>
          <a:bodyPr wrap="square" rtlCol="0">
            <a:spAutoFit/>
          </a:bodyPr>
          <a:lstStyle/>
          <a:p>
            <a:pPr algn="ctr"/>
            <a:r>
              <a:rPr lang="de-DE" sz="7200" b="1" dirty="0">
                <a:solidFill>
                  <a:srgbClr val="FFFFFF"/>
                </a:solidFill>
                <a:effectLst/>
                <a:latin typeface="MuseoSans"/>
              </a:rPr>
              <a:t>5</a:t>
            </a:r>
          </a:p>
          <a:p>
            <a:pPr algn="ctr"/>
            <a:r>
              <a:rPr lang="de-DE" sz="4800" b="1" dirty="0">
                <a:solidFill>
                  <a:srgbClr val="FFFFFF"/>
                </a:solidFill>
                <a:effectLst/>
                <a:latin typeface="MuseoSans"/>
              </a:rPr>
              <a:t>Kompetenzorientierte Aufgabenformate &amp; intelligentes Üben</a:t>
            </a:r>
            <a:endParaRPr lang="de-DE" sz="48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9529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CD0E1161-2891-1846-8A55-68D4696189F2}"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5D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59403"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29EC1DC2-90A0-D665-4AD2-8C01E4DDADEA}"/>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Effektive Klassenführung</a:t>
            </a:r>
          </a:p>
        </p:txBody>
      </p:sp>
      <p:sp>
        <p:nvSpPr>
          <p:cNvPr id="10" name="Textplatzhalter 2">
            <a:extLst>
              <a:ext uri="{FF2B5EF4-FFF2-40B4-BE49-F238E27FC236}">
                <a16:creationId xmlns:a16="http://schemas.microsoft.com/office/drawing/2014/main" id="{A9DF9F30-4332-FC67-8FD5-5E719E850B89}"/>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8F30F9B4-C0BE-F035-F722-DB59ACA68F4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03525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9C654C-F940-9245-831A-F50A9BF8D996}"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0D316A3D-2BCB-93A9-E132-A331FA4ED9EF}"/>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Veranschaulichung</a:t>
            </a:r>
          </a:p>
        </p:txBody>
      </p:sp>
      <p:sp>
        <p:nvSpPr>
          <p:cNvPr id="10" name="Textplatzhalter 2">
            <a:extLst>
              <a:ext uri="{FF2B5EF4-FFF2-40B4-BE49-F238E27FC236}">
                <a16:creationId xmlns:a16="http://schemas.microsoft.com/office/drawing/2014/main" id="{E32ABE5D-2AD3-504F-F658-1506D941AC1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1B79406-9F37-B0EB-32A1-C3810BF2435A}"/>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529008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F55C625A-0B5E-8A42-9B3E-058820172130}"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7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82B8BABD-540E-39B5-7544-1F9E7EE3DA35}"/>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Lebensweltbezug</a:t>
            </a:r>
          </a:p>
        </p:txBody>
      </p:sp>
      <p:sp>
        <p:nvSpPr>
          <p:cNvPr id="10" name="Textplatzhalter 2">
            <a:extLst>
              <a:ext uri="{FF2B5EF4-FFF2-40B4-BE49-F238E27FC236}">
                <a16:creationId xmlns:a16="http://schemas.microsoft.com/office/drawing/2014/main" id="{576BEA62-3E03-FAC2-03F1-4A5031C9A6A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ED2F275-A391-79D2-7635-E345CD56704F}"/>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09939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4502C7-DDAB-7543-BE17-CB78B6B856F1}"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2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568264C-1751-A44F-C344-48F2CB1228C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Methodenvielfalt</a:t>
            </a:r>
          </a:p>
        </p:txBody>
      </p:sp>
      <p:sp>
        <p:nvSpPr>
          <p:cNvPr id="10" name="Textplatzhalter 2">
            <a:extLst>
              <a:ext uri="{FF2B5EF4-FFF2-40B4-BE49-F238E27FC236}">
                <a16:creationId xmlns:a16="http://schemas.microsoft.com/office/drawing/2014/main" id="{C402FD27-A38D-DAF7-2CB0-D988061B6FD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53730FD-9A34-D76D-852B-4CEFC5DCE48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7072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0364D986-64D0-F849-B4B1-A8F29C66727E}"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8F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885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D8967A5-B6E1-540A-955D-44A1B265CA53}"/>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Individualisiertes Lernen</a:t>
            </a:r>
          </a:p>
        </p:txBody>
      </p:sp>
      <p:sp>
        <p:nvSpPr>
          <p:cNvPr id="10" name="Textplatzhalter 2">
            <a:extLst>
              <a:ext uri="{FF2B5EF4-FFF2-40B4-BE49-F238E27FC236}">
                <a16:creationId xmlns:a16="http://schemas.microsoft.com/office/drawing/2014/main" id="{74F70A01-4C9D-5CB8-A38B-E39F729A0983}"/>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21C2606-6519-B480-DB10-7D52529C8EAB}"/>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68382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1ABF4AF5-9F4E-324E-84AD-E3ECDC8CFB7F}" type="datetime1">
              <a:rPr lang="de-DE" smtClean="0"/>
              <a:t>12.06.25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399A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9F1AD123-4DCA-24B3-8898-3530FB230D2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Kompetenzorientierte Aufgabenformate &amp; intelligentes Üben</a:t>
            </a:r>
          </a:p>
        </p:txBody>
      </p:sp>
      <p:sp>
        <p:nvSpPr>
          <p:cNvPr id="10" name="Textplatzhalter 2">
            <a:extLst>
              <a:ext uri="{FF2B5EF4-FFF2-40B4-BE49-F238E27FC236}">
                <a16:creationId xmlns:a16="http://schemas.microsoft.com/office/drawing/2014/main" id="{57A8ADB3-BFF6-8D7C-5315-CD7F97BD3EC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3" name="Foliennummernplatzhalter 5">
            <a:extLst>
              <a:ext uri="{FF2B5EF4-FFF2-40B4-BE49-F238E27FC236}">
                <a16:creationId xmlns:a16="http://schemas.microsoft.com/office/drawing/2014/main" id="{C0DB4DF2-6EB8-2D2D-588B-44150DABCF85}"/>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30448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2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1.png"/><Relationship Id="rId5" Type="http://schemas.openxmlformats.org/officeDocument/2006/relationships/theme" Target="../theme/theme7.xml"/><Relationship Id="rId4" Type="http://schemas.openxmlformats.org/officeDocument/2006/relationships/slideLayout" Target="../slideLayouts/slideLayout3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theme" Target="../theme/theme8.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763E5A3D-2AE5-BDED-16AA-936E688AEC56}"/>
              </a:ext>
            </a:extLst>
          </p:cNvPr>
          <p:cNvSpPr>
            <a:spLocks noGrp="1"/>
          </p:cNvSpPr>
          <p:nvPr>
            <p:ph type="dt" sz="half" idx="2"/>
          </p:nvPr>
        </p:nvSpPr>
        <p:spPr>
          <a:xfrm>
            <a:off x="682557" y="6557385"/>
            <a:ext cx="2743200" cy="30061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6C08FDE-F51C-7A43-8B9C-2394C9B49A6F}" type="datetime1">
              <a:rPr lang="de-DE" smtClean="0"/>
              <a:t>12.06.25</a:t>
            </a:fld>
            <a:endParaRPr lang="de-DE" dirty="0"/>
          </a:p>
        </p:txBody>
      </p:sp>
      <p:sp>
        <p:nvSpPr>
          <p:cNvPr id="5" name="Fußzeilenplatzhalter 4">
            <a:extLst>
              <a:ext uri="{FF2B5EF4-FFF2-40B4-BE49-F238E27FC236}">
                <a16:creationId xmlns:a16="http://schemas.microsoft.com/office/drawing/2014/main" id="{8489DD8C-5A85-F84E-E80E-896C62C65BB4}"/>
              </a:ext>
            </a:extLst>
          </p:cNvPr>
          <p:cNvSpPr>
            <a:spLocks noGrp="1"/>
          </p:cNvSpPr>
          <p:nvPr>
            <p:ph type="ftr" sz="quarter" idx="3"/>
          </p:nvPr>
        </p:nvSpPr>
        <p:spPr>
          <a:xfrm>
            <a:off x="3782438" y="6557385"/>
            <a:ext cx="4114800" cy="300615"/>
          </a:xfrm>
          <a:prstGeom prst="rect">
            <a:avLst/>
          </a:prstGeom>
        </p:spPr>
        <p:txBody>
          <a:bodyPr vert="horz" lIns="91440" tIns="45720" rIns="91440" bIns="45720" rtlCol="0" anchor="ctr"/>
          <a:lstStyle>
            <a:lvl1pPr algn="ctr">
              <a:defRPr sz="1200">
                <a:solidFill>
                  <a:schemeClr val="tx1">
                    <a:lumMod val="50000"/>
                    <a:lumOff val="50000"/>
                  </a:schemeClr>
                </a:solidFill>
              </a:defRPr>
            </a:lvl1pPr>
          </a:lstStyle>
          <a:p>
            <a:endParaRPr lang="de-DE" dirty="0"/>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gradFill>
            <a:gsLst>
              <a:gs pos="36000">
                <a:srgbClr val="009F97"/>
              </a:gs>
              <a:gs pos="0">
                <a:srgbClr val="01A2CA"/>
              </a:gs>
              <a:gs pos="26000">
                <a:srgbClr val="00A0A7"/>
              </a:gs>
              <a:gs pos="100000">
                <a:srgbClr val="3E9B45"/>
              </a:gs>
              <a:gs pos="75000">
                <a:srgbClr val="189C69"/>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Textfeld 6">
            <a:extLst>
              <a:ext uri="{FF2B5EF4-FFF2-40B4-BE49-F238E27FC236}">
                <a16:creationId xmlns:a16="http://schemas.microsoft.com/office/drawing/2014/main" id="{D568E577-9908-6B2C-7035-FA68028E4BE0}"/>
              </a:ext>
            </a:extLst>
          </p:cNvPr>
          <p:cNvSpPr txBox="1"/>
          <p:nvPr userDrawn="1"/>
        </p:nvSpPr>
        <p:spPr>
          <a:xfrm>
            <a:off x="682557" y="121848"/>
            <a:ext cx="2347711" cy="707886"/>
          </a:xfrm>
          <a:prstGeom prst="rect">
            <a:avLst/>
          </a:prstGeom>
          <a:noFill/>
        </p:spPr>
        <p:txBody>
          <a:bodyPr wrap="square" rtlCol="0">
            <a:spAutoFit/>
          </a:bodyPr>
          <a:lstStyle/>
          <a:p>
            <a:r>
              <a:rPr lang="de-DE" sz="2000" dirty="0">
                <a:solidFill>
                  <a:srgbClr val="FFFFFF"/>
                </a:solidFill>
                <a:effectLst/>
                <a:latin typeface="Calibri" panose="020F0502020204030204" pitchFamily="34" charset="0"/>
                <a:cs typeface="Calibri" panose="020F0502020204030204" pitchFamily="34" charset="0"/>
              </a:rPr>
              <a:t>Guter Unterricht in einer digitalen Welt</a:t>
            </a:r>
            <a:endParaRPr lang="de-DE" sz="2000" dirty="0">
              <a:solidFill>
                <a:srgbClr val="FFFFFF"/>
              </a:solidFill>
              <a:latin typeface="Calibri" panose="020F0502020204030204" pitchFamily="34" charset="0"/>
              <a:cs typeface="Calibri" panose="020F0502020204030204" pitchFamily="34" charset="0"/>
            </a:endParaRPr>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11"/>
          <a:stretch>
            <a:fillRect/>
          </a:stretch>
        </p:blipFill>
        <p:spPr>
          <a:xfrm>
            <a:off x="9691210" y="78810"/>
            <a:ext cx="2144446" cy="1434115"/>
          </a:xfrm>
          <a:prstGeom prst="rect">
            <a:avLst/>
          </a:prstGeom>
        </p:spPr>
      </p:pic>
    </p:spTree>
    <p:extLst>
      <p:ext uri="{BB962C8B-B14F-4D97-AF65-F5344CB8AC3E}">
        <p14:creationId xmlns:p14="http://schemas.microsoft.com/office/powerpoint/2010/main" val="3662820459"/>
      </p:ext>
    </p:extLst>
  </p:cSld>
  <p:clrMap bg1="lt1" tx1="dk1" bg2="lt2" tx2="dk2" accent1="accent1" accent2="accent2" accent3="accent3" accent4="accent4" accent5="accent5" accent6="accent6" hlink="hlink" folHlink="folHlink"/>
  <p:sldLayoutIdLst>
    <p:sldLayoutId id="2147483664" r:id="rId1"/>
    <p:sldLayoutId id="2147483684" r:id="rId2"/>
    <p:sldLayoutId id="2147483683" r:id="rId3"/>
    <p:sldLayoutId id="2147483678" r:id="rId4"/>
    <p:sldLayoutId id="2147483679" r:id="rId5"/>
    <p:sldLayoutId id="2147483680" r:id="rId6"/>
    <p:sldLayoutId id="2147483681" r:id="rId7"/>
    <p:sldLayoutId id="2147483682" r:id="rId8"/>
    <p:sldLayoutId id="2147483670" r:id="rId9"/>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8068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9" r:id="rId3"/>
    <p:sldLayoutId id="214748372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700799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660504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1714731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042781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8025274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05786"/>
      </p:ext>
    </p:extLst>
  </p:cSld>
  <p:clrMap bg1="lt1" tx1="dk1" bg2="lt2" tx2="dk2" accent1="accent1" accent2="accent2" accent3="accent3" accent4="accent4" accent5="accent5" accent6="accent6" hlink="hlink" folHlink="folHlink"/>
  <p:sldLayoutIdLst>
    <p:sldLayoutId id="2147483677" r:id="rId1"/>
    <p:sldLayoutId id="2147483689" r:id="rId2"/>
    <p:sldLayoutId id="2147483690" r:id="rId3"/>
    <p:sldLayoutId id="2147483691" r:id="rId4"/>
    <p:sldLayoutId id="2147483692" r:id="rId5"/>
    <p:sldLayoutId id="2147483693" r:id="rId6"/>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bis.bycs.de/k_5/ueben" TargetMode="External"/><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hyperlink" Target="https://mebis.bycs.de/k_5/ergebnissicherung" TargetMode="External"/><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hyperlink" Target="https://mebis.bycs.de/k_5/medienproduktiv" TargetMode="External"/><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hyperlink" Target="https://mebis.bycs.de/k_5/ergebnissicherun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F1F72EF-AC63-BA59-BA16-D0E7CDA60001}"/>
              </a:ext>
            </a:extLst>
          </p:cNvPr>
          <p:cNvSpPr>
            <a:spLocks noGrp="1"/>
          </p:cNvSpPr>
          <p:nvPr>
            <p:ph type="body" idx="1"/>
          </p:nvPr>
        </p:nvSpPr>
        <p:spPr>
          <a:xfrm>
            <a:off x="1047914" y="1367995"/>
            <a:ext cx="9086685" cy="571701"/>
          </a:xfrm>
        </p:spPr>
        <p:txBody>
          <a:bodyPr/>
          <a:lstStyle/>
          <a:p>
            <a:r>
              <a:rPr lang="de-DE" dirty="0"/>
              <a:t>Hinweise zum Einsatz</a:t>
            </a:r>
          </a:p>
        </p:txBody>
      </p:sp>
      <p:sp>
        <p:nvSpPr>
          <p:cNvPr id="3" name="Textplatzhalter 2">
            <a:extLst>
              <a:ext uri="{FF2B5EF4-FFF2-40B4-BE49-F238E27FC236}">
                <a16:creationId xmlns:a16="http://schemas.microsoft.com/office/drawing/2014/main" id="{A8A38CB1-B761-D3E8-F177-89AAA6D82195}"/>
              </a:ext>
            </a:extLst>
          </p:cNvPr>
          <p:cNvSpPr>
            <a:spLocks noGrp="1"/>
          </p:cNvSpPr>
          <p:nvPr>
            <p:ph type="body" idx="13"/>
          </p:nvPr>
        </p:nvSpPr>
        <p:spPr>
          <a:xfrm>
            <a:off x="1047914" y="2038567"/>
            <a:ext cx="9086685" cy="4518818"/>
          </a:xfrm>
        </p:spPr>
        <p:txBody>
          <a:bodyPr>
            <a:normAutofit fontScale="77500" lnSpcReduction="20000"/>
          </a:bodyPr>
          <a:lstStyle/>
          <a:p>
            <a:r>
              <a:rPr lang="de-DE" dirty="0"/>
              <a:t>1. Teil (Folien 2-25): Kompetenzorientierte Aufgabenformate &amp; intelligentes Üben </a:t>
            </a:r>
          </a:p>
          <a:p>
            <a:br>
              <a:rPr lang="de-DE" dirty="0"/>
            </a:br>
            <a:r>
              <a:rPr lang="de-DE" dirty="0"/>
              <a:t>Impulsvortrag zum Qualitätsbereich „Kompetenzorientierte Aufgabenformate &amp; intelligentes Üben “ und dessen Anforderungen.</a:t>
            </a:r>
          </a:p>
          <a:p>
            <a:r>
              <a:rPr lang="de-DE" dirty="0"/>
              <a:t> </a:t>
            </a:r>
          </a:p>
          <a:p>
            <a:r>
              <a:rPr lang="de-DE" dirty="0">
                <a:solidFill>
                  <a:srgbClr val="FF0000"/>
                </a:solidFill>
              </a:rPr>
              <a:t>Bitte ergänzen Sie hier adressatengerechte Beispiele! Konkrete Beispiele zur Umsetzung sowie weiterführende Impulse finden Sie im mebis Magazin!</a:t>
            </a:r>
          </a:p>
          <a:p>
            <a:r>
              <a:rPr lang="de-DE" dirty="0"/>
              <a:t> </a:t>
            </a:r>
          </a:p>
          <a:p>
            <a:r>
              <a:rPr lang="de-DE" dirty="0"/>
              <a:t>2. Teil (Folie 26): Bestandsaufnahme: Was gelingt uns bereits gut? Was ist bereits fester Bestandteil unseres Unterrichtsalltags?</a:t>
            </a:r>
          </a:p>
          <a:p>
            <a:r>
              <a:rPr lang="de-DE" dirty="0"/>
              <a:t>Leiten Sie anhand dieser Fragen eine Austauschrunde ein, um zu klären, in welchem Umfang medienproduktive Aufgaben im Unterricht bereits umgesetzt werden. Reflektieren Sie gemeinsam, wie digitale Übungsprogramme gewinnbringend eingesetzt werden und der Medienkompetenzerwerb an der Schule bereits systematisch gefördert wird.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 Teil (Folie 27): Wo wollen wir hin?</a:t>
            </a:r>
            <a:br>
              <a:rPr lang="de-DE" dirty="0"/>
            </a:br>
            <a:r>
              <a:rPr lang="de-DE" dirty="0"/>
              <a:t>Gemeinsam erarbeiten: Welche kompetenzorientierten Aufgabenformate, die sowohl fachliche als auch überfachliche Kompetenzen (insbesondere Medienkompetenz) fördern, könnten Sie zukünftig entwickeln? Welche Rahmenbedingungen benötigen Sie dazu? Wie können Sie den Einsatz dieser "intelligenten" Übungsformate weiter optimieren, um einen nachhaltigen Kompetenzaufbau zu unterstützen?</a:t>
            </a:r>
          </a:p>
          <a:p>
            <a:r>
              <a:rPr lang="de-DE" dirty="0"/>
              <a:t> Bitten Sie die Kleingruppen, ihre Ergebnisse anschließend vorzustellen.</a:t>
            </a:r>
          </a:p>
          <a:p>
            <a:endParaRPr lang="de-DE" dirty="0"/>
          </a:p>
        </p:txBody>
      </p:sp>
      <p:sp>
        <p:nvSpPr>
          <p:cNvPr id="5" name="Foliennummernplatzhalter 4">
            <a:extLst>
              <a:ext uri="{FF2B5EF4-FFF2-40B4-BE49-F238E27FC236}">
                <a16:creationId xmlns:a16="http://schemas.microsoft.com/office/drawing/2014/main" id="{D87B9EC0-D6AC-2E0B-853D-893435023F49}"/>
              </a:ext>
            </a:extLst>
          </p:cNvPr>
          <p:cNvSpPr>
            <a:spLocks noGrp="1"/>
          </p:cNvSpPr>
          <p:nvPr>
            <p:ph type="sldNum" sz="quarter" idx="17"/>
          </p:nvPr>
        </p:nvSpPr>
        <p:spPr/>
        <p:txBody>
          <a:bodyPr/>
          <a:lstStyle/>
          <a:p>
            <a:fld id="{1D937574-5286-7C49-842E-2D6CFC549A1F}" type="slidenum">
              <a:rPr lang="de-DE" smtClean="0"/>
              <a:pPr/>
              <a:t>1</a:t>
            </a:fld>
            <a:endParaRPr lang="de-DE" dirty="0"/>
          </a:p>
        </p:txBody>
      </p:sp>
    </p:spTree>
    <p:extLst>
      <p:ext uri="{BB962C8B-B14F-4D97-AF65-F5344CB8AC3E}">
        <p14:creationId xmlns:p14="http://schemas.microsoft.com/office/powerpoint/2010/main" val="767896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97863FB-64BC-5270-C559-808EE055BC6A}"/>
              </a:ext>
            </a:extLst>
          </p:cNvPr>
          <p:cNvSpPr>
            <a:spLocks noGrp="1"/>
          </p:cNvSpPr>
          <p:nvPr>
            <p:ph type="body" idx="1"/>
          </p:nvPr>
        </p:nvSpPr>
        <p:spPr>
          <a:xfrm>
            <a:off x="1040886" y="1463138"/>
            <a:ext cx="10546275" cy="507665"/>
          </a:xfrm>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92B475FD-F417-F244-F124-45E843E54DF0}"/>
              </a:ext>
            </a:extLst>
          </p:cNvPr>
          <p:cNvSpPr>
            <a:spLocks noGrp="1"/>
          </p:cNvSpPr>
          <p:nvPr>
            <p:ph type="body" idx="13"/>
          </p:nvPr>
        </p:nvSpPr>
        <p:spPr>
          <a:xfrm>
            <a:off x="1047914" y="2721752"/>
            <a:ext cx="5048085" cy="3602848"/>
          </a:xfrm>
        </p:spPr>
        <p:txBody>
          <a:bodyPr/>
          <a:lstStyle/>
          <a:p>
            <a:pPr marL="0" indent="0">
              <a:buNone/>
              <a:defRPr/>
            </a:pPr>
            <a:r>
              <a:rPr lang="de-DE" sz="2000" b="1" dirty="0">
                <a:solidFill>
                  <a:srgbClr val="1C1D2F"/>
                </a:solidFill>
                <a:latin typeface="Calibri" panose="020F0502020204030204" pitchFamily="34" charset="0"/>
                <a:cs typeface="Calibri" panose="020F0502020204030204" pitchFamily="34" charset="0"/>
              </a:rPr>
              <a:t>Aufgabenstellungen im Spannungsfeld der KI</a:t>
            </a:r>
            <a:endParaRPr lang="de-DE" sz="2000" dirty="0">
              <a:solidFill>
                <a:srgbClr val="1C1D2F"/>
              </a:solidFill>
              <a:latin typeface="Calibri" panose="020F0502020204030204" pitchFamily="34" charset="0"/>
              <a:cs typeface="Calibri" panose="020F0502020204030204" pitchFamily="34" charset="0"/>
            </a:endParaRPr>
          </a:p>
          <a:p>
            <a:pPr marL="0" indent="0">
              <a:buNone/>
              <a:defRPr/>
            </a:pPr>
            <a:endParaRPr lang="de-DE" sz="1900" dirty="0">
              <a:solidFill>
                <a:srgbClr val="1C1D2F"/>
              </a:solidFill>
              <a:latin typeface="Calibri" panose="020F0502020204030204" pitchFamily="34" charset="0"/>
              <a:cs typeface="Calibri" panose="020F0502020204030204" pitchFamily="34" charset="0"/>
            </a:endParaRPr>
          </a:p>
          <a:p>
            <a:pPr marL="0" indent="0">
              <a:buNone/>
              <a:defRPr/>
            </a:pPr>
            <a:r>
              <a:rPr lang="de-DE" sz="1800" i="1" dirty="0">
                <a:solidFill>
                  <a:srgbClr val="000000"/>
                </a:solidFill>
                <a:latin typeface="Calibri" panose="020F0502020204030204" pitchFamily="34" charset="0"/>
                <a:cs typeface="Calibri" panose="020F0502020204030204" pitchFamily="34" charset="0"/>
              </a:rPr>
              <a:t>Führt die Nutzung der KI allein zu einem Ergebnis, das die intendierten Lernziele ohne hinreichende Eigenleistung der Lernenden erreicht, oder muss die Aufgabenstellung so modifiziert werden, dass die KI als unterstützendes Werkzeug dient, aber die Kernleistung bei den Schülerinnen und Schülern verbleibt?</a:t>
            </a:r>
            <a:endParaRPr lang="de-DE" dirty="0">
              <a:latin typeface="Calibri" panose="020F0502020204030204" pitchFamily="34" charset="0"/>
              <a:cs typeface="Calibri" panose="020F0502020204030204" pitchFamily="34" charset="0"/>
            </a:endParaRPr>
          </a:p>
          <a:p>
            <a:endParaRPr lang="de-DE" dirty="0"/>
          </a:p>
        </p:txBody>
      </p:sp>
      <p:sp>
        <p:nvSpPr>
          <p:cNvPr id="5" name="Foliennummernplatzhalter 4">
            <a:extLst>
              <a:ext uri="{FF2B5EF4-FFF2-40B4-BE49-F238E27FC236}">
                <a16:creationId xmlns:a16="http://schemas.microsoft.com/office/drawing/2014/main" id="{45F2CCB5-D9AD-D336-BA18-25B7487120F3}"/>
              </a:ext>
            </a:extLst>
          </p:cNvPr>
          <p:cNvSpPr>
            <a:spLocks noGrp="1"/>
          </p:cNvSpPr>
          <p:nvPr>
            <p:ph type="sldNum" sz="quarter" idx="19"/>
          </p:nvPr>
        </p:nvSpPr>
        <p:spPr/>
        <p:txBody>
          <a:bodyPr/>
          <a:lstStyle/>
          <a:p>
            <a:fld id="{1D937574-5286-7C49-842E-2D6CFC549A1F}" type="slidenum">
              <a:rPr lang="de-DE" smtClean="0"/>
              <a:pPr/>
              <a:t>10</a:t>
            </a:fld>
            <a:endParaRPr lang="de-DE" dirty="0"/>
          </a:p>
        </p:txBody>
      </p:sp>
      <p:pic>
        <p:nvPicPr>
          <p:cNvPr id="7" name="Grafik 6" descr="Ein Bild, das Text, Screenshot, Diagramm, Zahl enthält.&#10;&#10;KI-generierte Inhalte können fehlerhaft sein.">
            <a:extLst>
              <a:ext uri="{FF2B5EF4-FFF2-40B4-BE49-F238E27FC236}">
                <a16:creationId xmlns:a16="http://schemas.microsoft.com/office/drawing/2014/main" id="{12A507D4-1DDA-1D78-A946-F2A9ACD531C7}"/>
              </a:ext>
            </a:extLst>
          </p:cNvPr>
          <p:cNvPicPr>
            <a:picLocks noChangeAspect="1"/>
          </p:cNvPicPr>
          <p:nvPr/>
        </p:nvPicPr>
        <p:blipFill>
          <a:blip r:embed="rId3"/>
          <a:stretch/>
        </p:blipFill>
        <p:spPr bwMode="auto">
          <a:xfrm>
            <a:off x="6314024" y="2704776"/>
            <a:ext cx="4663640" cy="3714299"/>
          </a:xfrm>
          <a:prstGeom prst="rect">
            <a:avLst/>
          </a:prstGeom>
        </p:spPr>
      </p:pic>
    </p:spTree>
    <p:extLst>
      <p:ext uri="{BB962C8B-B14F-4D97-AF65-F5344CB8AC3E}">
        <p14:creationId xmlns:p14="http://schemas.microsoft.com/office/powerpoint/2010/main" val="303718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3FF18-B5A2-9107-511F-7D2D2FD5ABFC}"/>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055EA17B-564E-EC86-C935-8BBD9B2DC7B9}"/>
              </a:ext>
            </a:extLst>
          </p:cNvPr>
          <p:cNvSpPr>
            <a:spLocks noGrp="1"/>
          </p:cNvSpPr>
          <p:nvPr>
            <p:ph type="body" idx="1"/>
          </p:nvPr>
        </p:nvSpPr>
        <p:spPr>
          <a:xfrm>
            <a:off x="1047914" y="1433157"/>
            <a:ext cx="10546275" cy="507665"/>
          </a:xfrm>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FF2EA6FE-A5F5-1521-96D3-CA36B0DF20B7}"/>
              </a:ext>
            </a:extLst>
          </p:cNvPr>
          <p:cNvSpPr>
            <a:spLocks noGrp="1"/>
          </p:cNvSpPr>
          <p:nvPr>
            <p:ph type="body" idx="13"/>
          </p:nvPr>
        </p:nvSpPr>
        <p:spPr>
          <a:xfrm>
            <a:off x="1047914" y="2721752"/>
            <a:ext cx="7900143" cy="3602848"/>
          </a:xfrm>
        </p:spPr>
        <p:txBody>
          <a:bodyPr>
            <a:normAutofit fontScale="70000" lnSpcReduction="20000"/>
          </a:bodyPr>
          <a:lstStyle/>
          <a:p>
            <a:pPr marL="0" indent="0">
              <a:buNone/>
              <a:defRPr/>
            </a:pPr>
            <a:r>
              <a:rPr lang="de-DE" sz="2900" b="0" i="0" u="none" strike="noStrike" dirty="0">
                <a:solidFill>
                  <a:srgbClr val="1C1D2F"/>
                </a:solidFill>
                <a:effectLst/>
                <a:latin typeface="Calibri" panose="020F0502020204030204" pitchFamily="34" charset="0"/>
                <a:cs typeface="Calibri" panose="020F0502020204030204" pitchFamily="34" charset="0"/>
              </a:rPr>
              <a:t>Bei der Bearbeitung einer medienproduktiven Aufgabe können Lernende auf unterschiedliche Weise KI-Tools einsetzen: </a:t>
            </a:r>
            <a:endParaRPr lang="de-DE" sz="2900" dirty="0">
              <a:solidFill>
                <a:srgbClr val="1C1D2F"/>
              </a:solidFill>
              <a:latin typeface="Calibri" panose="020F0502020204030204" pitchFamily="34" charset="0"/>
              <a:cs typeface="Calibri" panose="020F0502020204030204" pitchFamily="34" charset="0"/>
            </a:endParaRPr>
          </a:p>
          <a:p>
            <a:pPr marL="0" indent="0">
              <a:buNone/>
              <a:defRPr/>
            </a:pPr>
            <a:endParaRPr lang="de-DE" sz="1900" dirty="0">
              <a:solidFill>
                <a:srgbClr val="1C1D2F"/>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Zum Erschließen/Erklären von Inhalten</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Zur Ideenfindung und Strukturierung ihrer Gedanken</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Bei der sprachlichen Überarbeitung eigener Texte</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Zur Visualisierung von Inhalten durch das Erstellen von Bildern</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Zur Erstellung spezifischer Elemente eines Medienprodukts (z.B. Generierung von Bild-, Audio-, Videoelementen, Entwurf von Layouts) oder dessen Gesamtgestaltung.</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Als individuelle Unterstützung, zum Beispiel in Bezug auf die sprachliche Vereinfachung von Texten, Übersetzung</a:t>
            </a:r>
            <a:br>
              <a:rPr lang="de-DE" sz="2300" dirty="0">
                <a:effectLst/>
                <a:latin typeface="Calibri" panose="020F0502020204030204" pitchFamily="34" charset="0"/>
                <a:cs typeface="Calibri" panose="020F0502020204030204" pitchFamily="34" charset="0"/>
              </a:rPr>
            </a:br>
            <a:r>
              <a:rPr lang="de-DE" sz="2300" dirty="0">
                <a:effectLst/>
                <a:latin typeface="Calibri" panose="020F0502020204030204" pitchFamily="34" charset="0"/>
                <a:cs typeface="Calibri" panose="020F0502020204030204" pitchFamily="34" charset="0"/>
              </a:rPr>
              <a:t>usw.</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Um formatives Zwischenfeedback zu Aspekten wie Struktur, Sprache oder Argumentation einzuholen</a:t>
            </a:r>
          </a:p>
        </p:txBody>
      </p:sp>
      <p:sp>
        <p:nvSpPr>
          <p:cNvPr id="5" name="Foliennummernplatzhalter 4">
            <a:extLst>
              <a:ext uri="{FF2B5EF4-FFF2-40B4-BE49-F238E27FC236}">
                <a16:creationId xmlns:a16="http://schemas.microsoft.com/office/drawing/2014/main" id="{980B556B-9B41-A081-AB97-034D7DE6FAE1}"/>
              </a:ext>
            </a:extLst>
          </p:cNvPr>
          <p:cNvSpPr>
            <a:spLocks noGrp="1"/>
          </p:cNvSpPr>
          <p:nvPr>
            <p:ph type="sldNum" sz="quarter" idx="19"/>
          </p:nvPr>
        </p:nvSpPr>
        <p:spPr/>
        <p:txBody>
          <a:bodyPr/>
          <a:lstStyle/>
          <a:p>
            <a:fld id="{1D937574-5286-7C49-842E-2D6CFC549A1F}" type="slidenum">
              <a:rPr lang="de-DE" smtClean="0"/>
              <a:pPr/>
              <a:t>11</a:t>
            </a:fld>
            <a:endParaRPr lang="de-DE" dirty="0"/>
          </a:p>
        </p:txBody>
      </p:sp>
    </p:spTree>
    <p:extLst>
      <p:ext uri="{BB962C8B-B14F-4D97-AF65-F5344CB8AC3E}">
        <p14:creationId xmlns:p14="http://schemas.microsoft.com/office/powerpoint/2010/main" val="2890475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272E9-77F0-0A28-5CED-5A05C06C21CA}"/>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A63676C4-97C0-C70E-A53D-76F5EF289EDC}"/>
              </a:ext>
            </a:extLst>
          </p:cNvPr>
          <p:cNvSpPr>
            <a:spLocks noGrp="1"/>
          </p:cNvSpPr>
          <p:nvPr>
            <p:ph type="body" idx="1"/>
          </p:nvPr>
        </p:nvSpPr>
        <p:spPr>
          <a:xfrm>
            <a:off x="1047914" y="1463138"/>
            <a:ext cx="10546275" cy="507665"/>
          </a:xfrm>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739D86A2-FC0D-EE49-26DF-EF7920F2BF34}"/>
              </a:ext>
            </a:extLst>
          </p:cNvPr>
          <p:cNvSpPr>
            <a:spLocks noGrp="1"/>
          </p:cNvSpPr>
          <p:nvPr>
            <p:ph type="body" idx="13"/>
          </p:nvPr>
        </p:nvSpPr>
        <p:spPr>
          <a:xfrm>
            <a:off x="1047914" y="2721752"/>
            <a:ext cx="5048085" cy="3602848"/>
          </a:xfrm>
        </p:spPr>
        <p:txBody>
          <a:bodyPr>
            <a:normAutofit/>
          </a:bodyPr>
          <a:lstStyle/>
          <a:p>
            <a:pPr marL="0" indent="0">
              <a:buNone/>
              <a:defRPr/>
            </a:pPr>
            <a:r>
              <a:rPr lang="de-DE" sz="2000" b="1" dirty="0">
                <a:solidFill>
                  <a:srgbClr val="1C1D2F"/>
                </a:solidFill>
                <a:latin typeface="Calibri" panose="020F0502020204030204" pitchFamily="34" charset="0"/>
                <a:cs typeface="Calibri" panose="020F0502020204030204" pitchFamily="34" charset="0"/>
              </a:rPr>
              <a:t>Aufgabenstellungen im Spannungsfeld der KI</a:t>
            </a:r>
            <a:endParaRPr lang="de-DE" sz="2000" dirty="0">
              <a:solidFill>
                <a:srgbClr val="1C1D2F"/>
              </a:solidFill>
              <a:latin typeface="Calibri" panose="020F0502020204030204" pitchFamily="34" charset="0"/>
              <a:cs typeface="Calibri" panose="020F0502020204030204" pitchFamily="34" charset="0"/>
            </a:endParaRPr>
          </a:p>
          <a:p>
            <a:pPr marL="0" indent="0">
              <a:buNone/>
              <a:defRPr/>
            </a:pPr>
            <a:endParaRPr lang="de-DE" sz="2400" dirty="0">
              <a:solidFill>
                <a:srgbClr val="1C1D2F"/>
              </a:solidFill>
              <a:latin typeface="Calibri" panose="020F0502020204030204" pitchFamily="34" charset="0"/>
              <a:cs typeface="Calibri" panose="020F0502020204030204" pitchFamily="34" charset="0"/>
            </a:endParaRPr>
          </a:p>
          <a:p>
            <a:pPr marL="0" indent="0">
              <a:lnSpc>
                <a:spcPct val="150000"/>
              </a:lnSpc>
              <a:buNone/>
              <a:defRPr/>
            </a:pPr>
            <a:r>
              <a:rPr lang="de-DE" sz="1700" i="1" dirty="0">
                <a:solidFill>
                  <a:srgbClr val="000000"/>
                </a:solidFill>
                <a:latin typeface="Calibri" panose="020F0502020204030204" pitchFamily="34" charset="0"/>
                <a:cs typeface="Calibri" panose="020F0502020204030204" pitchFamily="34" charset="0"/>
              </a:rPr>
              <a:t>In welcher Form soll die aktive Auseinandersetzung mit der KI (z. B. Prompt-Engineering, kritische Prüfung der KI-Ergebnisse, iterative Verbesserung) und die Reflexion darüber expliziter Bestandteil der Aufgabenstellung und der Bewertung sein?</a:t>
            </a:r>
            <a:endParaRPr lang="de-DE" sz="1700" dirty="0">
              <a:latin typeface="Calibri" panose="020F0502020204030204" pitchFamily="34" charset="0"/>
              <a:cs typeface="Calibri" panose="020F0502020204030204" pitchFamily="34" charset="0"/>
            </a:endParaRPr>
          </a:p>
          <a:p>
            <a:endParaRPr lang="de-DE" dirty="0"/>
          </a:p>
        </p:txBody>
      </p:sp>
      <p:sp>
        <p:nvSpPr>
          <p:cNvPr id="5" name="Foliennummernplatzhalter 4">
            <a:extLst>
              <a:ext uri="{FF2B5EF4-FFF2-40B4-BE49-F238E27FC236}">
                <a16:creationId xmlns:a16="http://schemas.microsoft.com/office/drawing/2014/main" id="{33515439-FC00-AA47-72EE-5E32F42314D7}"/>
              </a:ext>
            </a:extLst>
          </p:cNvPr>
          <p:cNvSpPr>
            <a:spLocks noGrp="1"/>
          </p:cNvSpPr>
          <p:nvPr>
            <p:ph type="sldNum" sz="quarter" idx="19"/>
          </p:nvPr>
        </p:nvSpPr>
        <p:spPr/>
        <p:txBody>
          <a:bodyPr/>
          <a:lstStyle/>
          <a:p>
            <a:fld id="{1D937574-5286-7C49-842E-2D6CFC549A1F}" type="slidenum">
              <a:rPr lang="de-DE" smtClean="0"/>
              <a:pPr/>
              <a:t>12</a:t>
            </a:fld>
            <a:endParaRPr lang="de-DE" dirty="0"/>
          </a:p>
        </p:txBody>
      </p:sp>
      <p:pic>
        <p:nvPicPr>
          <p:cNvPr id="6" name="Grafik 5" descr="Ein Bild, das Text, Screenshot, Website, Onlinewerbung enthält.&#10;&#10;KI-generierte Inhalte können fehlerhaft sein.">
            <a:extLst>
              <a:ext uri="{FF2B5EF4-FFF2-40B4-BE49-F238E27FC236}">
                <a16:creationId xmlns:a16="http://schemas.microsoft.com/office/drawing/2014/main" id="{55D4FE59-1170-03F7-3DF0-D56B318F860A}"/>
              </a:ext>
            </a:extLst>
          </p:cNvPr>
          <p:cNvPicPr>
            <a:picLocks noChangeAspect="1"/>
          </p:cNvPicPr>
          <p:nvPr/>
        </p:nvPicPr>
        <p:blipFill>
          <a:blip r:embed="rId3"/>
          <a:stretch/>
        </p:blipFill>
        <p:spPr bwMode="auto">
          <a:xfrm>
            <a:off x="6096000" y="3022367"/>
            <a:ext cx="5160953" cy="3033072"/>
          </a:xfrm>
          <a:prstGeom prst="rect">
            <a:avLst/>
          </a:prstGeom>
        </p:spPr>
      </p:pic>
    </p:spTree>
    <p:extLst>
      <p:ext uri="{BB962C8B-B14F-4D97-AF65-F5344CB8AC3E}">
        <p14:creationId xmlns:p14="http://schemas.microsoft.com/office/powerpoint/2010/main" val="965821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B0ED898-A426-07D9-1312-4DB0E8622536}"/>
              </a:ext>
            </a:extLst>
          </p:cNvPr>
          <p:cNvSpPr>
            <a:spLocks noGrp="1"/>
          </p:cNvSpPr>
          <p:nvPr>
            <p:ph type="body" idx="1"/>
          </p:nvPr>
        </p:nvSpPr>
        <p:spPr>
          <a:xfrm>
            <a:off x="1047915" y="1386483"/>
            <a:ext cx="10392500" cy="571701"/>
          </a:xfrm>
        </p:spPr>
        <p:txBody>
          <a:bodyPr/>
          <a:lstStyle/>
          <a:p>
            <a:r>
              <a:rPr lang="de-DE" dirty="0"/>
              <a:t>Systematischer Erwerb von Medienkompetenzen </a:t>
            </a:r>
          </a:p>
        </p:txBody>
      </p:sp>
      <p:sp>
        <p:nvSpPr>
          <p:cNvPr id="3" name="Textplatzhalter 2">
            <a:extLst>
              <a:ext uri="{FF2B5EF4-FFF2-40B4-BE49-F238E27FC236}">
                <a16:creationId xmlns:a16="http://schemas.microsoft.com/office/drawing/2014/main" id="{3BA17F96-A064-6F43-30F7-9783DF7B3DEB}"/>
              </a:ext>
            </a:extLst>
          </p:cNvPr>
          <p:cNvSpPr>
            <a:spLocks noGrp="1"/>
          </p:cNvSpPr>
          <p:nvPr>
            <p:ph type="body" idx="13"/>
          </p:nvPr>
        </p:nvSpPr>
        <p:spPr/>
        <p:txBody>
          <a:bodyPr/>
          <a:lstStyle/>
          <a:p>
            <a:r>
              <a:rPr lang="de-DE" sz="2000" dirty="0"/>
              <a:t>Der Einsatz digitaler Medien unterstützt….</a:t>
            </a:r>
          </a:p>
          <a:p>
            <a:endParaRPr lang="de-DE" dirty="0"/>
          </a:p>
          <a:p>
            <a:endParaRPr lang="de-DE" dirty="0"/>
          </a:p>
          <a:p>
            <a:endParaRPr lang="de-DE" dirty="0"/>
          </a:p>
        </p:txBody>
      </p:sp>
      <p:sp>
        <p:nvSpPr>
          <p:cNvPr id="5" name="Foliennummernplatzhalter 4">
            <a:extLst>
              <a:ext uri="{FF2B5EF4-FFF2-40B4-BE49-F238E27FC236}">
                <a16:creationId xmlns:a16="http://schemas.microsoft.com/office/drawing/2014/main" id="{6E9BC379-F8DA-8135-E44C-C1650243E596}"/>
              </a:ext>
            </a:extLst>
          </p:cNvPr>
          <p:cNvSpPr>
            <a:spLocks noGrp="1"/>
          </p:cNvSpPr>
          <p:nvPr>
            <p:ph type="sldNum" sz="quarter" idx="17"/>
          </p:nvPr>
        </p:nvSpPr>
        <p:spPr/>
        <p:txBody>
          <a:bodyPr/>
          <a:lstStyle/>
          <a:p>
            <a:fld id="{1D937574-5286-7C49-842E-2D6CFC549A1F}" type="slidenum">
              <a:rPr lang="de-DE" smtClean="0"/>
              <a:pPr/>
              <a:t>13</a:t>
            </a:fld>
            <a:endParaRPr lang="de-DE" dirty="0"/>
          </a:p>
        </p:txBody>
      </p:sp>
      <p:graphicFrame>
        <p:nvGraphicFramePr>
          <p:cNvPr id="6" name="Diagramm 5">
            <a:extLst>
              <a:ext uri="{FF2B5EF4-FFF2-40B4-BE49-F238E27FC236}">
                <a16:creationId xmlns:a16="http://schemas.microsoft.com/office/drawing/2014/main" id="{9F15976E-5BF2-776D-269A-49338172758D}"/>
              </a:ext>
            </a:extLst>
          </p:cNvPr>
          <p:cNvGraphicFramePr>
            <a:graphicFrameLocks/>
          </p:cNvGraphicFramePr>
          <p:nvPr>
            <p:extLst>
              <p:ext uri="{D42A27DB-BD31-4B8C-83A1-F6EECF244321}">
                <p14:modId xmlns:p14="http://schemas.microsoft.com/office/powerpoint/2010/main" val="779625270"/>
              </p:ext>
            </p:extLst>
          </p:nvPr>
        </p:nvGraphicFramePr>
        <p:xfrm>
          <a:off x="1047915" y="3306258"/>
          <a:ext cx="8599358" cy="2721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50537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55249-91CA-D758-ACB1-8ECC1E75C572}"/>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1819189F-B6BB-0572-B7DD-A5377670CB20}"/>
              </a:ext>
            </a:extLst>
          </p:cNvPr>
          <p:cNvSpPr>
            <a:spLocks noGrp="1"/>
          </p:cNvSpPr>
          <p:nvPr>
            <p:ph type="body" idx="1"/>
          </p:nvPr>
        </p:nvSpPr>
        <p:spPr>
          <a:xfrm>
            <a:off x="1025647" y="1551330"/>
            <a:ext cx="10672142" cy="507665"/>
          </a:xfrm>
        </p:spPr>
        <p:txBody>
          <a:bodyPr/>
          <a:lstStyle/>
          <a:p>
            <a:r>
              <a:rPr lang="de-DE" dirty="0"/>
              <a:t>Systematischer Erwerb von Medienkompetenzen </a:t>
            </a:r>
          </a:p>
        </p:txBody>
      </p:sp>
      <p:sp>
        <p:nvSpPr>
          <p:cNvPr id="6" name="Foliennummernplatzhalter 5">
            <a:extLst>
              <a:ext uri="{FF2B5EF4-FFF2-40B4-BE49-F238E27FC236}">
                <a16:creationId xmlns:a16="http://schemas.microsoft.com/office/drawing/2014/main" id="{3EE9963D-917D-EAF6-FF06-B1F436A932F2}"/>
              </a:ext>
            </a:extLst>
          </p:cNvPr>
          <p:cNvSpPr>
            <a:spLocks noGrp="1"/>
          </p:cNvSpPr>
          <p:nvPr>
            <p:ph type="sldNum" sz="quarter" idx="19"/>
          </p:nvPr>
        </p:nvSpPr>
        <p:spPr/>
        <p:txBody>
          <a:bodyPr/>
          <a:lstStyle/>
          <a:p>
            <a:fld id="{1D937574-5286-7C49-842E-2D6CFC549A1F}" type="slidenum">
              <a:rPr lang="de-DE" smtClean="0"/>
              <a:pPr/>
              <a:t>14</a:t>
            </a:fld>
            <a:endParaRPr lang="de-DE" dirty="0"/>
          </a:p>
        </p:txBody>
      </p:sp>
      <p:sp>
        <p:nvSpPr>
          <p:cNvPr id="13" name="Bildplatzhalter 2">
            <a:extLst>
              <a:ext uri="{FF2B5EF4-FFF2-40B4-BE49-F238E27FC236}">
                <a16:creationId xmlns:a16="http://schemas.microsoft.com/office/drawing/2014/main" id="{7559341A-BF7A-ECEC-1940-7F957E96B2B2}"/>
              </a:ext>
            </a:extLst>
          </p:cNvPr>
          <p:cNvSpPr>
            <a:spLocks noGrp="1"/>
          </p:cNvSpPr>
          <p:nvPr>
            <p:ph type="pic" sz="quarter" idx="15"/>
          </p:nvPr>
        </p:nvSpPr>
        <p:spPr>
          <a:xfrm>
            <a:off x="1757681" y="2709052"/>
            <a:ext cx="8605519" cy="3615548"/>
          </a:xfrm>
        </p:spPr>
        <p:txBody>
          <a:bodyPr/>
          <a:lstStyle/>
          <a:p>
            <a:endParaRPr lang="de-DE"/>
          </a:p>
        </p:txBody>
      </p:sp>
      <p:sp>
        <p:nvSpPr>
          <p:cNvPr id="14" name="Textplatzhalter 3">
            <a:extLst>
              <a:ext uri="{FF2B5EF4-FFF2-40B4-BE49-F238E27FC236}">
                <a16:creationId xmlns:a16="http://schemas.microsoft.com/office/drawing/2014/main" id="{D746C8E3-897A-61CE-1C20-FE75041DC522}"/>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3"/>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3979778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7DCBB7D-BFAF-0D7A-7C07-FB1DEF6DE72F}"/>
              </a:ext>
            </a:extLst>
          </p:cNvPr>
          <p:cNvSpPr>
            <a:spLocks noGrp="1"/>
          </p:cNvSpPr>
          <p:nvPr>
            <p:ph type="body" idx="1"/>
          </p:nvPr>
        </p:nvSpPr>
        <p:spPr>
          <a:xfrm>
            <a:off x="1047915" y="1386483"/>
            <a:ext cx="9086685" cy="571701"/>
          </a:xfrm>
        </p:spPr>
        <p:txBody>
          <a:bodyPr/>
          <a:lstStyle/>
          <a:p>
            <a:r>
              <a:rPr lang="de-DE" sz="3600" dirty="0"/>
              <a:t>Intelligentes Üben  </a:t>
            </a:r>
            <a:endParaRPr lang="de-DE" dirty="0"/>
          </a:p>
        </p:txBody>
      </p:sp>
      <p:sp>
        <p:nvSpPr>
          <p:cNvPr id="3" name="Textplatzhalter 2">
            <a:extLst>
              <a:ext uri="{FF2B5EF4-FFF2-40B4-BE49-F238E27FC236}">
                <a16:creationId xmlns:a16="http://schemas.microsoft.com/office/drawing/2014/main" id="{262728E2-B217-EE4D-C7CE-FDBE0216E750}"/>
              </a:ext>
            </a:extLst>
          </p:cNvPr>
          <p:cNvSpPr>
            <a:spLocks noGrp="1"/>
          </p:cNvSpPr>
          <p:nvPr>
            <p:ph type="body" idx="13"/>
          </p:nvPr>
        </p:nvSpPr>
        <p:spPr/>
        <p:txBody>
          <a:bodyPr/>
          <a:lstStyle/>
          <a:p>
            <a:r>
              <a:rPr lang="de-DE" sz="2000" b="1" dirty="0">
                <a:latin typeface="Calibri" panose="020F0502020204030204" pitchFamily="34" charset="0"/>
                <a:ea typeface="Times New Roman"/>
                <a:cs typeface="Calibri" panose="020F0502020204030204" pitchFamily="34" charset="0"/>
              </a:rPr>
              <a:t>Der Einsatz digitaler Medien unterstützt….</a:t>
            </a:r>
            <a:endParaRPr lang="de-DE" sz="2000" dirty="0">
              <a:latin typeface="Calibri" panose="020F0502020204030204" pitchFamily="34" charset="0"/>
              <a:ea typeface="Times New Roman"/>
              <a:cs typeface="Calibri" panose="020F0502020204030204" pitchFamily="34" charset="0"/>
            </a:endParaRPr>
          </a:p>
          <a:p>
            <a:endParaRPr lang="de-DE" dirty="0"/>
          </a:p>
        </p:txBody>
      </p:sp>
      <p:sp>
        <p:nvSpPr>
          <p:cNvPr id="5" name="Foliennummernplatzhalter 4">
            <a:extLst>
              <a:ext uri="{FF2B5EF4-FFF2-40B4-BE49-F238E27FC236}">
                <a16:creationId xmlns:a16="http://schemas.microsoft.com/office/drawing/2014/main" id="{BC80FDCB-7FFF-3DFA-7EE2-2474DA179B66}"/>
              </a:ext>
            </a:extLst>
          </p:cNvPr>
          <p:cNvSpPr>
            <a:spLocks noGrp="1"/>
          </p:cNvSpPr>
          <p:nvPr>
            <p:ph type="sldNum" sz="quarter" idx="17"/>
          </p:nvPr>
        </p:nvSpPr>
        <p:spPr/>
        <p:txBody>
          <a:bodyPr/>
          <a:lstStyle/>
          <a:p>
            <a:fld id="{1D937574-5286-7C49-842E-2D6CFC549A1F}" type="slidenum">
              <a:rPr lang="de-DE" smtClean="0"/>
              <a:pPr/>
              <a:t>15</a:t>
            </a:fld>
            <a:endParaRPr lang="de-DE" dirty="0"/>
          </a:p>
        </p:txBody>
      </p:sp>
      <p:graphicFrame>
        <p:nvGraphicFramePr>
          <p:cNvPr id="6" name="Diagramm 5">
            <a:extLst>
              <a:ext uri="{FF2B5EF4-FFF2-40B4-BE49-F238E27FC236}">
                <a16:creationId xmlns:a16="http://schemas.microsoft.com/office/drawing/2014/main" id="{3AD57B14-0B09-C053-1894-23E8C55470D7}"/>
              </a:ext>
            </a:extLst>
          </p:cNvPr>
          <p:cNvGraphicFramePr>
            <a:graphicFrameLocks/>
          </p:cNvGraphicFramePr>
          <p:nvPr>
            <p:extLst>
              <p:ext uri="{D42A27DB-BD31-4B8C-83A1-F6EECF244321}">
                <p14:modId xmlns:p14="http://schemas.microsoft.com/office/powerpoint/2010/main" val="544988152"/>
              </p:ext>
            </p:extLst>
          </p:nvPr>
        </p:nvGraphicFramePr>
        <p:xfrm>
          <a:off x="1047915" y="3234403"/>
          <a:ext cx="8599358" cy="3077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5991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B4835-B166-EFD4-4F84-4BF5E10FED1C}"/>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41104A14-34A2-1D95-4DFF-07620A3D6016}"/>
              </a:ext>
            </a:extLst>
          </p:cNvPr>
          <p:cNvSpPr>
            <a:spLocks noGrp="1"/>
          </p:cNvSpPr>
          <p:nvPr>
            <p:ph type="body" idx="1"/>
          </p:nvPr>
        </p:nvSpPr>
        <p:spPr>
          <a:xfrm>
            <a:off x="1025647" y="1551330"/>
            <a:ext cx="10672142" cy="507665"/>
          </a:xfrm>
        </p:spPr>
        <p:txBody>
          <a:bodyPr/>
          <a:lstStyle/>
          <a:p>
            <a:r>
              <a:rPr lang="de-DE" dirty="0"/>
              <a:t>Intelligentes Üben</a:t>
            </a:r>
          </a:p>
        </p:txBody>
      </p:sp>
      <p:sp>
        <p:nvSpPr>
          <p:cNvPr id="6" name="Foliennummernplatzhalter 5">
            <a:extLst>
              <a:ext uri="{FF2B5EF4-FFF2-40B4-BE49-F238E27FC236}">
                <a16:creationId xmlns:a16="http://schemas.microsoft.com/office/drawing/2014/main" id="{C1DB5ABF-C62F-4892-95C5-688D7FC82F34}"/>
              </a:ext>
            </a:extLst>
          </p:cNvPr>
          <p:cNvSpPr>
            <a:spLocks noGrp="1"/>
          </p:cNvSpPr>
          <p:nvPr>
            <p:ph type="sldNum" sz="quarter" idx="19"/>
          </p:nvPr>
        </p:nvSpPr>
        <p:spPr/>
        <p:txBody>
          <a:bodyPr/>
          <a:lstStyle/>
          <a:p>
            <a:fld id="{1D937574-5286-7C49-842E-2D6CFC549A1F}" type="slidenum">
              <a:rPr lang="de-DE" smtClean="0"/>
              <a:pPr/>
              <a:t>16</a:t>
            </a:fld>
            <a:endParaRPr lang="de-DE" dirty="0"/>
          </a:p>
        </p:txBody>
      </p:sp>
      <p:sp>
        <p:nvSpPr>
          <p:cNvPr id="13" name="Bildplatzhalter 2">
            <a:extLst>
              <a:ext uri="{FF2B5EF4-FFF2-40B4-BE49-F238E27FC236}">
                <a16:creationId xmlns:a16="http://schemas.microsoft.com/office/drawing/2014/main" id="{3AC00DFA-CD11-B088-8D45-A7911CAD5CD5}"/>
              </a:ext>
            </a:extLst>
          </p:cNvPr>
          <p:cNvSpPr>
            <a:spLocks noGrp="1"/>
          </p:cNvSpPr>
          <p:nvPr>
            <p:ph type="pic" sz="quarter" idx="15"/>
          </p:nvPr>
        </p:nvSpPr>
        <p:spPr>
          <a:xfrm>
            <a:off x="1757681" y="2709052"/>
            <a:ext cx="8605519" cy="3615548"/>
          </a:xfrm>
        </p:spPr>
        <p:txBody>
          <a:bodyPr/>
          <a:lstStyle/>
          <a:p>
            <a:endParaRPr lang="de-DE"/>
          </a:p>
        </p:txBody>
      </p:sp>
      <p:sp>
        <p:nvSpPr>
          <p:cNvPr id="14" name="Textplatzhalter 3">
            <a:extLst>
              <a:ext uri="{FF2B5EF4-FFF2-40B4-BE49-F238E27FC236}">
                <a16:creationId xmlns:a16="http://schemas.microsoft.com/office/drawing/2014/main" id="{CD3CDA08-4EAC-F6E1-DD46-1724462F14CB}"/>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3"/>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317175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77F8709-31AC-D297-A1AD-A6638BDA163B}"/>
              </a:ext>
            </a:extLst>
          </p:cNvPr>
          <p:cNvSpPr>
            <a:spLocks noGrp="1"/>
          </p:cNvSpPr>
          <p:nvPr>
            <p:ph type="sldNum" sz="quarter" idx="11"/>
          </p:nvPr>
        </p:nvSpPr>
        <p:spPr/>
        <p:txBody>
          <a:bodyPr/>
          <a:lstStyle/>
          <a:p>
            <a:fld id="{1D937574-5286-7C49-842E-2D6CFC549A1F}" type="slidenum">
              <a:rPr lang="de-DE" smtClean="0"/>
              <a:pPr/>
              <a:t>17</a:t>
            </a:fld>
            <a:endParaRPr lang="de-DE" dirty="0"/>
          </a:p>
        </p:txBody>
      </p:sp>
      <p:sp>
        <p:nvSpPr>
          <p:cNvPr id="3" name="Textplatzhalter 2">
            <a:extLst>
              <a:ext uri="{FF2B5EF4-FFF2-40B4-BE49-F238E27FC236}">
                <a16:creationId xmlns:a16="http://schemas.microsoft.com/office/drawing/2014/main" id="{BF57E549-C23A-A1D3-D03A-E7009560F40F}"/>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2887846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A58C1B73-D1B1-CE85-9021-B401C9162F71}"/>
              </a:ext>
            </a:extLst>
          </p:cNvPr>
          <p:cNvSpPr>
            <a:spLocks noGrp="1"/>
          </p:cNvSpPr>
          <p:nvPr>
            <p:ph type="body" idx="1"/>
          </p:nvPr>
        </p:nvSpPr>
        <p:spPr/>
        <p:txBody>
          <a:bodyPr/>
          <a:lstStyle/>
          <a:p>
            <a:r>
              <a:rPr lang="de-DE" dirty="0">
                <a:latin typeface="Aptos"/>
              </a:rPr>
              <a:t>Was gelingt uns bereits gut?</a:t>
            </a:r>
            <a:endParaRPr lang="de-DE" dirty="0"/>
          </a:p>
        </p:txBody>
      </p:sp>
      <p:sp>
        <p:nvSpPr>
          <p:cNvPr id="3" name="Textplatzhalter 2">
            <a:extLst>
              <a:ext uri="{FF2B5EF4-FFF2-40B4-BE49-F238E27FC236}">
                <a16:creationId xmlns:a16="http://schemas.microsoft.com/office/drawing/2014/main" id="{5E90773E-8571-C5DA-B997-46DBD1C6814B}"/>
              </a:ext>
            </a:extLst>
          </p:cNvPr>
          <p:cNvSpPr>
            <a:spLocks noGrp="1"/>
          </p:cNvSpPr>
          <p:nvPr>
            <p:ph type="body" idx="13"/>
          </p:nvPr>
        </p:nvSpPr>
        <p:spPr>
          <a:xfrm>
            <a:off x="1047914" y="2721752"/>
            <a:ext cx="6291167" cy="3602848"/>
          </a:xfrm>
        </p:spPr>
        <p:txBody>
          <a:bodyPr>
            <a:normAutofit/>
          </a:bodyPr>
          <a:lstStyle/>
          <a:p>
            <a:r>
              <a:rPr lang="de-DE" sz="2200" b="1" dirty="0">
                <a:latin typeface="Calibri" panose="020F0502020204030204" pitchFamily="34" charset="0"/>
                <a:ea typeface="Calibri" panose="020F0502020204030204" pitchFamily="34" charset="0"/>
                <a:cs typeface="Calibri" panose="020F0502020204030204" pitchFamily="34" charset="0"/>
              </a:rPr>
              <a:t>Tauschen Sie sich aus: </a:t>
            </a:r>
            <a:endParaRPr lang="de-DE" sz="22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dirty="0"/>
              <a:t>Welche kompetenzorientierten Aufgabenformate, die sowohl fachliche als auch überfachliche Kompetenzen (insbesondere Medienkompetenz) fördern, setzen Sie bereits digital ein? Wie ermöglichen diese Aufgaben unterschiedliche Lernwege und regen zur kreativen Auseinandersetzung sowie zur Reflexion des Lernprozesses an?</a:t>
            </a:r>
          </a:p>
          <a:p>
            <a:pPr marL="285750" indent="-285750">
              <a:buFont typeface="Arial" panose="020B0604020202020204" pitchFamily="34" charset="0"/>
              <a:buChar char="•"/>
            </a:pPr>
            <a:r>
              <a:rPr lang="de-DE" dirty="0"/>
              <a:t>Inwiefern nutzen Sie digitale Medien, um vielfältige und differenzierte Übungsmöglichkeiten anzubieten, die auf den individuellen Lernbedürfnissen und -voraussetzungen Ihrer Schülerinnen und Schüler basieren? </a:t>
            </a:r>
          </a:p>
          <a:p>
            <a:endParaRPr lang="de-DE" dirty="0"/>
          </a:p>
        </p:txBody>
      </p:sp>
      <p:sp>
        <p:nvSpPr>
          <p:cNvPr id="4" name="Textplatzhalter 3">
            <a:extLst>
              <a:ext uri="{FF2B5EF4-FFF2-40B4-BE49-F238E27FC236}">
                <a16:creationId xmlns:a16="http://schemas.microsoft.com/office/drawing/2014/main" id="{D5A14530-3B81-3F20-F3E8-35B153D484FF}"/>
              </a:ext>
            </a:extLst>
          </p:cNvPr>
          <p:cNvSpPr>
            <a:spLocks noGrp="1"/>
          </p:cNvSpPr>
          <p:nvPr>
            <p:ph type="body" idx="16"/>
          </p:nvPr>
        </p:nvSpPr>
        <p:spPr>
          <a:xfrm>
            <a:off x="1047914" y="1103176"/>
            <a:ext cx="9730013" cy="504422"/>
          </a:xfrm>
        </p:spPr>
        <p:txBody>
          <a:bodyPr>
            <a:noAutofit/>
          </a:bodyPr>
          <a:lstStyle/>
          <a:p>
            <a:r>
              <a:rPr lang="de-DE" dirty="0">
                <a:latin typeface="Calibri" panose="020F0502020204030204" pitchFamily="34" charset="0"/>
                <a:cs typeface="Calibri" panose="020F0502020204030204" pitchFamily="34" charset="0"/>
              </a:rPr>
              <a:t>Einsatz digitaler Medien für kompetenzorientierte Aufgabenformate &amp; intelligentes Üben</a:t>
            </a:r>
          </a:p>
        </p:txBody>
      </p:sp>
      <p:sp>
        <p:nvSpPr>
          <p:cNvPr id="5" name="Foliennummernplatzhalter 4">
            <a:extLst>
              <a:ext uri="{FF2B5EF4-FFF2-40B4-BE49-F238E27FC236}">
                <a16:creationId xmlns:a16="http://schemas.microsoft.com/office/drawing/2014/main" id="{4EDA42A9-7366-0222-1816-AB4A8D4EA9E2}"/>
              </a:ext>
            </a:extLst>
          </p:cNvPr>
          <p:cNvSpPr>
            <a:spLocks noGrp="1"/>
          </p:cNvSpPr>
          <p:nvPr>
            <p:ph type="sldNum" sz="quarter" idx="19"/>
          </p:nvPr>
        </p:nvSpPr>
        <p:spPr/>
        <p:txBody>
          <a:bodyPr/>
          <a:lstStyle/>
          <a:p>
            <a:fld id="{1D937574-5286-7C49-842E-2D6CFC549A1F}" type="slidenum">
              <a:rPr lang="de-DE" smtClean="0"/>
              <a:pPr/>
              <a:t>18</a:t>
            </a:fld>
            <a:endParaRPr lang="de-DE" dirty="0"/>
          </a:p>
        </p:txBody>
      </p:sp>
      <p:pic>
        <p:nvPicPr>
          <p:cNvPr id="8" name="Grafik 7" descr="Chat mit einfarbiger Füllung">
            <a:extLst>
              <a:ext uri="{FF2B5EF4-FFF2-40B4-BE49-F238E27FC236}">
                <a16:creationId xmlns:a16="http://schemas.microsoft.com/office/drawing/2014/main" id="{EE701D6F-0244-FD36-DEA4-B595D70AA4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9082" y="2519597"/>
            <a:ext cx="3805003" cy="3805003"/>
          </a:xfrm>
          <a:prstGeom prst="rect">
            <a:avLst/>
          </a:prstGeom>
        </p:spPr>
      </p:pic>
    </p:spTree>
    <p:extLst>
      <p:ext uri="{BB962C8B-B14F-4D97-AF65-F5344CB8AC3E}">
        <p14:creationId xmlns:p14="http://schemas.microsoft.com/office/powerpoint/2010/main" val="962898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3ECD8-0B22-45EB-7E41-DA87829EF537}"/>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65491CD0-F693-DCEA-9B73-6B254B7D4248}"/>
              </a:ext>
            </a:extLst>
          </p:cNvPr>
          <p:cNvSpPr>
            <a:spLocks noGrp="1"/>
          </p:cNvSpPr>
          <p:nvPr>
            <p:ph type="body" idx="1"/>
          </p:nvPr>
        </p:nvSpPr>
        <p:spPr/>
        <p:txBody>
          <a:bodyPr/>
          <a:lstStyle/>
          <a:p>
            <a:r>
              <a:rPr lang="de-DE" dirty="0"/>
              <a:t>Wo wollen wir hin?</a:t>
            </a:r>
          </a:p>
        </p:txBody>
      </p:sp>
      <p:sp>
        <p:nvSpPr>
          <p:cNvPr id="3" name="Textplatzhalter 2">
            <a:extLst>
              <a:ext uri="{FF2B5EF4-FFF2-40B4-BE49-F238E27FC236}">
                <a16:creationId xmlns:a16="http://schemas.microsoft.com/office/drawing/2014/main" id="{65D2158B-B2D7-7EA5-D30F-7D758FA73D4F}"/>
              </a:ext>
            </a:extLst>
          </p:cNvPr>
          <p:cNvSpPr>
            <a:spLocks noGrp="1"/>
          </p:cNvSpPr>
          <p:nvPr>
            <p:ph type="body" idx="13"/>
          </p:nvPr>
        </p:nvSpPr>
        <p:spPr>
          <a:xfrm>
            <a:off x="1047914" y="2721752"/>
            <a:ext cx="5726049" cy="3602848"/>
          </a:xfrm>
        </p:spPr>
        <p:txBody>
          <a:bodyPr>
            <a:normAutofit/>
          </a:bodyPr>
          <a:lstStyle/>
          <a:p>
            <a:pPr marL="0" indent="0">
              <a:lnSpc>
                <a:spcPct val="100000"/>
              </a:lnSpc>
              <a:buNone/>
              <a:defRPr/>
            </a:pPr>
            <a:r>
              <a:rPr lang="de-DE" b="1" dirty="0">
                <a:latin typeface="Calibri" panose="020F0502020204030204" pitchFamily="34" charset="0"/>
                <a:ea typeface="Calibri" panose="020F0502020204030204" pitchFamily="34" charset="0"/>
                <a:cs typeface="Calibri" panose="020F0502020204030204" pitchFamily="34" charset="0"/>
              </a:rPr>
              <a:t>Überlegen Sie in Kleingruppen: </a:t>
            </a:r>
            <a:endParaRPr lang="de-DE"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sz="1800" u="none" strike="noStrike" kern="0" spc="0" dirty="0">
                <a:ln>
                  <a:noFill/>
                </a:ln>
                <a:solidFill>
                  <a:srgbClr val="000000"/>
                </a:solidFill>
                <a:effectLst/>
                <a:latin typeface="Calibri" panose="020F0502020204030204" pitchFamily="34" charset="0"/>
                <a:ea typeface="Arial Unicode MS" panose="020B0604020202020204" pitchFamily="34" charset="-128"/>
                <a:cs typeface="Calibri" panose="020F0502020204030204" pitchFamily="34" charset="0"/>
              </a:rPr>
              <a:t>Welche kompetenzorientierten Aufgabenformate, die sowohl fachliche als auch überfachliche Kompetenzen (insbesondere Medienkompetenz) fördern, könnten Sie zukünftig entwickeln?</a:t>
            </a:r>
          </a:p>
          <a:p>
            <a:pPr marL="285750" indent="-285750">
              <a:buFont typeface="Arial" panose="020B0604020202020204" pitchFamily="34" charset="0"/>
              <a:buChar char="•"/>
            </a:pPr>
            <a:r>
              <a:rPr lang="de-DE" kern="0" dirty="0">
                <a:solidFill>
                  <a:srgbClr val="000000"/>
                </a:solidFill>
                <a:latin typeface="Calibri" panose="020F0502020204030204" pitchFamily="34" charset="0"/>
                <a:ea typeface="Arial Unicode MS" panose="020B0604020202020204" pitchFamily="34" charset="-128"/>
                <a:cs typeface="Calibri" panose="020F0502020204030204" pitchFamily="34" charset="0"/>
              </a:rPr>
              <a:t>Welche Rahmenbedingungen benötigen Sie dazu?</a:t>
            </a:r>
          </a:p>
          <a:p>
            <a:pPr marL="285750" indent="-285750">
              <a:buFont typeface="Arial" panose="020B0604020202020204" pitchFamily="34" charset="0"/>
              <a:buChar char="•"/>
            </a:pPr>
            <a:r>
              <a:rPr lang="de-DE" sz="1800" u="none" strike="noStrike" kern="0" spc="0" dirty="0">
                <a:ln>
                  <a:noFill/>
                </a:ln>
                <a:solidFill>
                  <a:srgbClr val="000000"/>
                </a:solidFill>
                <a:effectLst/>
                <a:latin typeface="Calibri" panose="020F0502020204030204" pitchFamily="34" charset="0"/>
                <a:ea typeface="Arial Unicode MS" panose="020B0604020202020204" pitchFamily="34" charset="-128"/>
                <a:cs typeface="Calibri" panose="020F0502020204030204" pitchFamily="34" charset="0"/>
              </a:rPr>
              <a:t>Wie können Sie den Einsatz dieser "intelligenten" Übungsformate weiter optimieren, um einen nachhaltigen Kompetenzaufbau zu unterstützen?</a:t>
            </a:r>
          </a:p>
        </p:txBody>
      </p:sp>
      <p:sp>
        <p:nvSpPr>
          <p:cNvPr id="4" name="Textplatzhalter 3">
            <a:extLst>
              <a:ext uri="{FF2B5EF4-FFF2-40B4-BE49-F238E27FC236}">
                <a16:creationId xmlns:a16="http://schemas.microsoft.com/office/drawing/2014/main" id="{E1E21195-18E8-CCF9-9AE6-E5AE2C20CAA3}"/>
              </a:ext>
            </a:extLst>
          </p:cNvPr>
          <p:cNvSpPr>
            <a:spLocks noGrp="1"/>
          </p:cNvSpPr>
          <p:nvPr>
            <p:ph type="body" idx="16"/>
          </p:nvPr>
        </p:nvSpPr>
        <p:spPr>
          <a:xfrm>
            <a:off x="1047915" y="1103176"/>
            <a:ext cx="9550131" cy="504422"/>
          </a:xfrm>
        </p:spPr>
        <p:txBody>
          <a:bodyPr>
            <a:normAutofit/>
          </a:bodyPr>
          <a:lstStyle/>
          <a:p>
            <a:r>
              <a:rPr lang="de-DE" dirty="0">
                <a:latin typeface="Calibri" panose="020F0502020204030204" pitchFamily="34" charset="0"/>
                <a:cs typeface="Calibri" panose="020F0502020204030204" pitchFamily="34" charset="0"/>
              </a:rPr>
              <a:t>Einsatz digitaler Medien für kompetenzorientierte Aufgabenformate &amp; intelligentes Üben</a:t>
            </a:r>
          </a:p>
        </p:txBody>
      </p:sp>
      <p:sp>
        <p:nvSpPr>
          <p:cNvPr id="5" name="Foliennummernplatzhalter 4">
            <a:extLst>
              <a:ext uri="{FF2B5EF4-FFF2-40B4-BE49-F238E27FC236}">
                <a16:creationId xmlns:a16="http://schemas.microsoft.com/office/drawing/2014/main" id="{DF7CE292-72D7-920E-9F97-102B14F92987}"/>
              </a:ext>
            </a:extLst>
          </p:cNvPr>
          <p:cNvSpPr>
            <a:spLocks noGrp="1"/>
          </p:cNvSpPr>
          <p:nvPr>
            <p:ph type="sldNum" sz="quarter" idx="19"/>
          </p:nvPr>
        </p:nvSpPr>
        <p:spPr/>
        <p:txBody>
          <a:bodyPr/>
          <a:lstStyle/>
          <a:p>
            <a:fld id="{1D937574-5286-7C49-842E-2D6CFC549A1F}" type="slidenum">
              <a:rPr lang="de-DE" smtClean="0"/>
              <a:pPr/>
              <a:t>19</a:t>
            </a:fld>
            <a:endParaRPr lang="de-DE" dirty="0"/>
          </a:p>
        </p:txBody>
      </p:sp>
      <p:pic>
        <p:nvPicPr>
          <p:cNvPr id="7" name="Grafik 6" descr="Besprechung mit einfarbiger Füllung">
            <a:extLst>
              <a:ext uri="{FF2B5EF4-FFF2-40B4-BE49-F238E27FC236}">
                <a16:creationId xmlns:a16="http://schemas.microsoft.com/office/drawing/2014/main" id="{BD8205D8-EA8D-8A53-94E3-A6910A9662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73964" y="2259680"/>
            <a:ext cx="4203700" cy="4203700"/>
          </a:xfrm>
          <a:prstGeom prst="rect">
            <a:avLst/>
          </a:prstGeom>
        </p:spPr>
      </p:pic>
      <p:sp>
        <p:nvSpPr>
          <p:cNvPr id="9" name="Textfeld 8">
            <a:extLst>
              <a:ext uri="{FF2B5EF4-FFF2-40B4-BE49-F238E27FC236}">
                <a16:creationId xmlns:a16="http://schemas.microsoft.com/office/drawing/2014/main" id="{DE81D008-B690-7FA7-87D9-80B222B6E8E6}"/>
              </a:ext>
            </a:extLst>
          </p:cNvPr>
          <p:cNvSpPr txBox="1"/>
          <p:nvPr/>
        </p:nvSpPr>
        <p:spPr bwMode="auto">
          <a:xfrm>
            <a:off x="1047913" y="5955268"/>
            <a:ext cx="6232358" cy="369332"/>
          </a:xfrm>
          <a:prstGeom prst="rect">
            <a:avLst/>
          </a:prstGeom>
          <a:noFill/>
        </p:spPr>
        <p:txBody>
          <a:bodyPr wrap="square" rtlCol="0">
            <a:spAutoFit/>
          </a:bodyPr>
          <a:lstStyle/>
          <a:p>
            <a:pPr>
              <a:defRPr/>
            </a:pPr>
            <a:r>
              <a:rPr lang="de-DE" i="1" dirty="0">
                <a:latin typeface="Calibri" panose="020F0502020204030204" pitchFamily="34" charset="0"/>
                <a:ea typeface="Calibri" panose="020F0502020204030204" pitchFamily="34" charset="0"/>
                <a:cs typeface="Calibri" panose="020F0502020204030204" pitchFamily="34" charset="0"/>
              </a:rPr>
              <a:t>Nutzen Sie als Grundlage die QR-Codes des OnePagers.</a:t>
            </a:r>
          </a:p>
        </p:txBody>
      </p:sp>
    </p:spTree>
    <p:extLst>
      <p:ext uri="{BB962C8B-B14F-4D97-AF65-F5344CB8AC3E}">
        <p14:creationId xmlns:p14="http://schemas.microsoft.com/office/powerpoint/2010/main" val="1302568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272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30F60D1-03E7-F226-30C2-08C5736B5C8D}"/>
              </a:ext>
            </a:extLst>
          </p:cNvPr>
          <p:cNvSpPr>
            <a:spLocks noGrp="1"/>
          </p:cNvSpPr>
          <p:nvPr>
            <p:ph type="body" idx="1"/>
          </p:nvPr>
        </p:nvSpPr>
        <p:spPr>
          <a:xfrm>
            <a:off x="1047915" y="1413715"/>
            <a:ext cx="9086685" cy="571701"/>
          </a:xfrm>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64F25408-E228-E578-8D9C-F63F1EB4C9F6}"/>
              </a:ext>
            </a:extLst>
          </p:cNvPr>
          <p:cNvSpPr>
            <a:spLocks noGrp="1"/>
          </p:cNvSpPr>
          <p:nvPr>
            <p:ph type="body" idx="13"/>
          </p:nvPr>
        </p:nvSpPr>
        <p:spPr/>
        <p:txBody>
          <a:bodyPr/>
          <a:lstStyle/>
          <a:p>
            <a:r>
              <a:rPr lang="de-DE" sz="1800" b="1" dirty="0">
                <a:effectLst/>
                <a:latin typeface="Calibri" panose="020F0502020204030204" pitchFamily="34" charset="0"/>
                <a:ea typeface="Aptos" panose="020B0004020202020204" pitchFamily="34" charset="0"/>
                <a:cs typeface="Times New Roman" panose="02020603050405020304" pitchFamily="18" charset="0"/>
              </a:rPr>
              <a:t>Kompetentes Handeln und Problemlösung setzen tief verarbeitetes Wissen voraus, das dauerhaft zur Verfügung steht und in vielen unterschiedlichen Situationen angewendet werden kann. Um nachhaltiges Lernen zu ermöglichen, werden neue Inhalte in bereits bestehende Wissensstrukturen eingebaut, vielfältig über unterschiedliche Kontexte vernetzt, angewendet und geübt. </a:t>
            </a:r>
          </a:p>
          <a:p>
            <a:r>
              <a:rPr lang="de-DE" sz="1800" dirty="0">
                <a:effectLst/>
                <a:latin typeface="Calibri" panose="020F0502020204030204" pitchFamily="34" charset="0"/>
                <a:ea typeface="Aptos" panose="020B0004020202020204" pitchFamily="34" charset="0"/>
                <a:cs typeface="Times New Roman" panose="02020603050405020304" pitchFamily="18" charset="0"/>
              </a:rPr>
              <a:t>Lernstrategien sind dabei sowohl Lerninhalt als auch Lernmethode. Übung und Ergebnissicherung helfen, das kognitive System zu entlasten und frei zu halten für anspruchsvolle Denkprozesse.</a:t>
            </a:r>
          </a:p>
          <a:p>
            <a:endParaRPr lang="de-DE" sz="1800" b="1" dirty="0">
              <a:effectLst/>
              <a:latin typeface="Aptos" panose="020B0004020202020204" pitchFamily="34" charset="0"/>
              <a:ea typeface="Aptos" panose="020B0004020202020204" pitchFamily="34" charset="0"/>
              <a:cs typeface="Times New Roman" panose="02020603050405020304" pitchFamily="18" charset="0"/>
            </a:endParaRPr>
          </a:p>
          <a:p>
            <a:endParaRPr lang="de-DE" dirty="0"/>
          </a:p>
        </p:txBody>
      </p:sp>
      <p:sp>
        <p:nvSpPr>
          <p:cNvPr id="5" name="Foliennummernplatzhalter 4">
            <a:extLst>
              <a:ext uri="{FF2B5EF4-FFF2-40B4-BE49-F238E27FC236}">
                <a16:creationId xmlns:a16="http://schemas.microsoft.com/office/drawing/2014/main" id="{8D1912B4-D80E-C137-58D1-7EC9A37B1001}"/>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3922724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D987E5E-0EB7-FA51-7C20-D6017C592DFB}"/>
              </a:ext>
            </a:extLst>
          </p:cNvPr>
          <p:cNvSpPr>
            <a:spLocks noGrp="1"/>
          </p:cNvSpPr>
          <p:nvPr>
            <p:ph type="body" idx="1"/>
          </p:nvPr>
        </p:nvSpPr>
        <p:spPr>
          <a:xfrm>
            <a:off x="1047915" y="1367995"/>
            <a:ext cx="9086685" cy="571701"/>
          </a:xfrm>
        </p:spPr>
        <p:txBody>
          <a:bodyPr/>
          <a:lstStyle/>
          <a:p>
            <a:r>
              <a:rPr lang="de-DE" sz="3600" dirty="0"/>
              <a:t>Worum geht es?</a:t>
            </a:r>
            <a:endParaRPr lang="de-DE" dirty="0"/>
          </a:p>
        </p:txBody>
      </p:sp>
      <p:sp>
        <p:nvSpPr>
          <p:cNvPr id="3" name="Textplatzhalter 2">
            <a:extLst>
              <a:ext uri="{FF2B5EF4-FFF2-40B4-BE49-F238E27FC236}">
                <a16:creationId xmlns:a16="http://schemas.microsoft.com/office/drawing/2014/main" id="{34414C50-6B1C-422D-0217-1B8ACFF1D4F6}"/>
              </a:ext>
            </a:extLst>
          </p:cNvPr>
          <p:cNvSpPr>
            <a:spLocks noGrp="1"/>
          </p:cNvSpPr>
          <p:nvPr>
            <p:ph type="body" idx="13"/>
          </p:nvPr>
        </p:nvSpPr>
        <p:spPr>
          <a:xfrm>
            <a:off x="1047915" y="2475940"/>
            <a:ext cx="9635325" cy="3970580"/>
          </a:xfrm>
        </p:spPr>
        <p:txBody>
          <a:bodyPr lIns="108000">
            <a:normAutofit fontScale="85000" lnSpcReduction="20000"/>
          </a:bodyPr>
          <a:lstStyle/>
          <a:p>
            <a:pPr marL="0" indent="0">
              <a:spcAft>
                <a:spcPts val="1200"/>
              </a:spcAft>
              <a:buNone/>
              <a:defRPr/>
            </a:pPr>
            <a:r>
              <a:rPr lang="de-DE" sz="2600" b="1" dirty="0">
                <a:solidFill>
                  <a:srgbClr val="54A738"/>
                </a:solidFill>
                <a:latin typeface="Calibri" panose="020F0502020204030204" pitchFamily="34" charset="0"/>
                <a:cs typeface="Calibri" panose="020F0502020204030204" pitchFamily="34" charset="0"/>
              </a:rPr>
              <a:t>Kompetenzorientierte Aufgabenformate &amp; intelligentes Üben </a:t>
            </a:r>
          </a:p>
          <a:p>
            <a:pPr marL="0" indent="0">
              <a:lnSpc>
                <a:spcPct val="110000"/>
              </a:lnSpc>
              <a:spcAft>
                <a:spcPts val="1200"/>
              </a:spcAft>
              <a:buNone/>
              <a:defRPr/>
            </a:pPr>
            <a:r>
              <a:rPr lang="de-DE" sz="2100" b="1" dirty="0">
                <a:solidFill>
                  <a:srgbClr val="54A738"/>
                </a:solidFill>
                <a:latin typeface="Calibri" panose="020F0502020204030204" pitchFamily="34" charset="0"/>
                <a:ea typeface="Aptos"/>
                <a:cs typeface="Calibri" panose="020F0502020204030204" pitchFamily="34" charset="0"/>
              </a:rPr>
              <a:t>Medienproduktive und kollaborative Aufgabenformate</a:t>
            </a:r>
          </a:p>
          <a:p>
            <a:pPr marL="0" indent="0">
              <a:lnSpc>
                <a:spcPct val="110000"/>
              </a:lnSpc>
              <a:spcAft>
                <a:spcPts val="1200"/>
              </a:spcAft>
              <a:buNone/>
              <a:defRPr/>
            </a:pPr>
            <a:r>
              <a:rPr lang="de-DE" dirty="0">
                <a:latin typeface="Calibri" panose="020F0502020204030204" pitchFamily="34" charset="0"/>
                <a:ea typeface="Aptos"/>
                <a:cs typeface="Calibri" panose="020F0502020204030204" pitchFamily="34" charset="0"/>
              </a:rPr>
              <a:t>Durch die aktive Auseinandersetzung mit dem Lerngegenstand und die kooperative Erstellung von digitalen Lernprodukten als Kompetenznachweise bauen die Lernenden Wissen auf, wenden es an und vertiefen es. </a:t>
            </a:r>
          </a:p>
          <a:p>
            <a:pPr marL="0" indent="0">
              <a:lnSpc>
                <a:spcPct val="110000"/>
              </a:lnSpc>
              <a:buNone/>
              <a:defRPr/>
            </a:pPr>
            <a:r>
              <a:rPr lang="de-DE" sz="2100" b="1" dirty="0">
                <a:solidFill>
                  <a:srgbClr val="54A738"/>
                </a:solidFill>
                <a:latin typeface="Calibri" panose="020F0502020204030204" pitchFamily="34" charset="0"/>
                <a:cs typeface="Calibri" panose="020F0502020204030204" pitchFamily="34" charset="0"/>
              </a:rPr>
              <a:t>Systematischer Erwerb von Medienkompetenzen </a:t>
            </a:r>
            <a:endParaRPr lang="de-DE" sz="2100" dirty="0">
              <a:latin typeface="Calibri" panose="020F0502020204030204" pitchFamily="34" charset="0"/>
              <a:cs typeface="Calibri" panose="020F0502020204030204" pitchFamily="34" charset="0"/>
            </a:endParaRPr>
          </a:p>
          <a:p>
            <a:pPr>
              <a:lnSpc>
                <a:spcPct val="110000"/>
              </a:lnSpc>
            </a:pPr>
            <a:r>
              <a:rPr lang="de-DE" dirty="0">
                <a:effectLst/>
                <a:latin typeface="Calibri" panose="020F0502020204030204" pitchFamily="34" charset="0"/>
                <a:ea typeface="Aptos" panose="020B0004020202020204" pitchFamily="34" charset="0"/>
                <a:cs typeface="Calibri" panose="020F0502020204030204" pitchFamily="34" charset="0"/>
              </a:rPr>
              <a:t>Im Umgang mit digitalen Medien werden im Unterricht Strategien zur Arbeitsorganisation und zum nachhaltigen Wissenserwerb vermittelt, angewandt und reflektiert. Der regelmäßige und reflektierte fachintegrative Einsatz ermöglicht einen systematischen Aufbau von Medienkompetenz.</a:t>
            </a:r>
          </a:p>
          <a:p>
            <a:pPr>
              <a:lnSpc>
                <a:spcPct val="110000"/>
              </a:lnSpc>
            </a:pPr>
            <a:endParaRPr lang="de-DE" b="1" dirty="0">
              <a:solidFill>
                <a:srgbClr val="54A738"/>
              </a:solidFill>
              <a:latin typeface="Calibri" panose="020F0502020204030204" pitchFamily="34" charset="0"/>
              <a:ea typeface="Aptos"/>
              <a:cs typeface="Calibri" panose="020F0502020204030204" pitchFamily="34" charset="0"/>
            </a:endParaRPr>
          </a:p>
          <a:p>
            <a:pPr marL="0" indent="0">
              <a:lnSpc>
                <a:spcPct val="110000"/>
              </a:lnSpc>
              <a:buNone/>
              <a:defRPr/>
            </a:pPr>
            <a:r>
              <a:rPr lang="de-DE" sz="2100" b="1" dirty="0">
                <a:solidFill>
                  <a:srgbClr val="54A738"/>
                </a:solidFill>
                <a:latin typeface="Calibri" panose="020F0502020204030204" pitchFamily="34" charset="0"/>
                <a:ea typeface="Aptos"/>
                <a:cs typeface="Calibri" panose="020F0502020204030204" pitchFamily="34" charset="0"/>
              </a:rPr>
              <a:t>Intelligentes Üben </a:t>
            </a:r>
            <a:endParaRPr lang="de-DE" sz="2100" dirty="0">
              <a:latin typeface="Calibri" panose="020F0502020204030204" pitchFamily="34" charset="0"/>
              <a:ea typeface="Aptos"/>
              <a:cs typeface="Calibri" panose="020F0502020204030204" pitchFamily="34" charset="0"/>
            </a:endParaRPr>
          </a:p>
          <a:p>
            <a:pPr marL="0" indent="0">
              <a:lnSpc>
                <a:spcPct val="110000"/>
              </a:lnSpc>
              <a:buNone/>
              <a:defRPr/>
            </a:pPr>
            <a:r>
              <a:rPr lang="de-DE" dirty="0">
                <a:latin typeface="Calibri" panose="020F0502020204030204" pitchFamily="34" charset="0"/>
                <a:ea typeface="Aptos"/>
                <a:cs typeface="Calibri" panose="020F0502020204030204" pitchFamily="34" charset="0"/>
              </a:rPr>
              <a:t>Der Einsatz digitaler Medien bietet Übungsphasen mit vielfältigen und differenzierten Übungsmöglichkeiten.</a:t>
            </a:r>
            <a:r>
              <a:rPr lang="de-DE" dirty="0">
                <a:latin typeface="Calibri" panose="020F0502020204030204" pitchFamily="34" charset="0"/>
                <a:cs typeface="Calibri" panose="020F0502020204030204" pitchFamily="34" charset="0"/>
              </a:rPr>
              <a:t> </a:t>
            </a:r>
            <a:endParaRPr lang="de-DE" dirty="0">
              <a:latin typeface="Calibri" panose="020F0502020204030204" pitchFamily="34" charset="0"/>
              <a:ea typeface="Aptos"/>
              <a:cs typeface="Calibri" panose="020F0502020204030204" pitchFamily="34" charset="0"/>
            </a:endParaRPr>
          </a:p>
        </p:txBody>
      </p:sp>
      <p:sp>
        <p:nvSpPr>
          <p:cNvPr id="5" name="Foliennummernplatzhalter 4">
            <a:extLst>
              <a:ext uri="{FF2B5EF4-FFF2-40B4-BE49-F238E27FC236}">
                <a16:creationId xmlns:a16="http://schemas.microsoft.com/office/drawing/2014/main" id="{04F46DED-564E-E32B-16EA-A6CADAE427F8}"/>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980375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59D69-1A75-618C-54E6-CA8D5FA855B1}"/>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AAFE462C-DFBC-3E1C-32C6-8370806809AB}"/>
              </a:ext>
            </a:extLst>
          </p:cNvPr>
          <p:cNvSpPr>
            <a:spLocks noGrp="1"/>
          </p:cNvSpPr>
          <p:nvPr>
            <p:ph type="body" idx="1"/>
          </p:nvPr>
        </p:nvSpPr>
        <p:spPr>
          <a:xfrm>
            <a:off x="1047915" y="1443393"/>
            <a:ext cx="10735400" cy="571701"/>
          </a:xfrm>
        </p:spPr>
        <p:txBody>
          <a:bodyPr/>
          <a:lstStyle/>
          <a:p>
            <a:r>
              <a:rPr lang="de-DE" sz="3600" dirty="0"/>
              <a:t>Medienproduktive</a:t>
            </a:r>
            <a:r>
              <a:rPr lang="de-DE" dirty="0"/>
              <a:t> und kollaborative Aufgabenformate</a:t>
            </a:r>
          </a:p>
        </p:txBody>
      </p:sp>
      <p:sp>
        <p:nvSpPr>
          <p:cNvPr id="3" name="Textplatzhalter 2">
            <a:extLst>
              <a:ext uri="{FF2B5EF4-FFF2-40B4-BE49-F238E27FC236}">
                <a16:creationId xmlns:a16="http://schemas.microsoft.com/office/drawing/2014/main" id="{DD5EA37D-DED4-B3CB-2E5D-A63C462D8685}"/>
              </a:ext>
            </a:extLst>
          </p:cNvPr>
          <p:cNvSpPr>
            <a:spLocks noGrp="1"/>
          </p:cNvSpPr>
          <p:nvPr>
            <p:ph type="body" idx="13"/>
          </p:nvPr>
        </p:nvSpPr>
        <p:spPr>
          <a:xfrm>
            <a:off x="1047915" y="2704540"/>
            <a:ext cx="7943685" cy="3607360"/>
          </a:xfrm>
        </p:spPr>
        <p:txBody>
          <a:bodyPr>
            <a:normAutofit/>
          </a:bodyPr>
          <a:lstStyle/>
          <a:p>
            <a:pPr marL="0" indent="0">
              <a:spcAft>
                <a:spcPts val="1200"/>
              </a:spcAft>
              <a:buNone/>
              <a:defRPr/>
            </a:pPr>
            <a:r>
              <a:rPr lang="de-DE" sz="2600" b="1" dirty="0">
                <a:latin typeface="Calibri" panose="020F0502020204030204" pitchFamily="34" charset="0"/>
                <a:cs typeface="Calibri" panose="020F0502020204030204" pitchFamily="34" charset="0"/>
              </a:rPr>
              <a:t>Der Einsatz digitaler Medien unterstützt…</a:t>
            </a:r>
            <a:endParaRPr lang="de-DE" sz="1800" dirty="0">
              <a:latin typeface="Calibri" panose="020F0502020204030204" pitchFamily="34" charset="0"/>
              <a:ea typeface="Aptos"/>
              <a:cs typeface="Calibri" panose="020F0502020204030204" pitchFamily="34" charset="0"/>
            </a:endParaRPr>
          </a:p>
          <a:p>
            <a:endParaRPr lang="de-DE" dirty="0"/>
          </a:p>
        </p:txBody>
      </p:sp>
      <p:sp>
        <p:nvSpPr>
          <p:cNvPr id="5" name="Foliennummernplatzhalter 4">
            <a:extLst>
              <a:ext uri="{FF2B5EF4-FFF2-40B4-BE49-F238E27FC236}">
                <a16:creationId xmlns:a16="http://schemas.microsoft.com/office/drawing/2014/main" id="{815058D0-06EE-BB10-3055-18F181DC80E9}"/>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6" name="Diagramm 5">
            <a:extLst>
              <a:ext uri="{FF2B5EF4-FFF2-40B4-BE49-F238E27FC236}">
                <a16:creationId xmlns:a16="http://schemas.microsoft.com/office/drawing/2014/main" id="{21B69139-B8E6-87AF-2945-F1B09FCEA6CD}"/>
              </a:ext>
            </a:extLst>
          </p:cNvPr>
          <p:cNvGraphicFramePr>
            <a:graphicFrameLocks/>
          </p:cNvGraphicFramePr>
          <p:nvPr>
            <p:extLst>
              <p:ext uri="{D42A27DB-BD31-4B8C-83A1-F6EECF244321}">
                <p14:modId xmlns:p14="http://schemas.microsoft.com/office/powerpoint/2010/main" val="4273273245"/>
              </p:ext>
            </p:extLst>
          </p:nvPr>
        </p:nvGraphicFramePr>
        <p:xfrm>
          <a:off x="1047915" y="3450771"/>
          <a:ext cx="8599358" cy="2726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529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F0D00-52E2-49B7-5B9B-2FBD776A9DDA}"/>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0F6060CF-12BA-23AA-3B56-85A467D0C000}"/>
              </a:ext>
            </a:extLst>
          </p:cNvPr>
          <p:cNvSpPr>
            <a:spLocks noGrp="1"/>
          </p:cNvSpPr>
          <p:nvPr>
            <p:ph type="body" idx="1"/>
          </p:nvPr>
        </p:nvSpPr>
        <p:spPr>
          <a:xfrm>
            <a:off x="1047916" y="1444195"/>
            <a:ext cx="9086685" cy="571701"/>
          </a:xfrm>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D8956344-1584-207D-4330-6DBC5158DD5D}"/>
              </a:ext>
            </a:extLst>
          </p:cNvPr>
          <p:cNvSpPr>
            <a:spLocks noGrp="1"/>
          </p:cNvSpPr>
          <p:nvPr>
            <p:ph type="body" idx="13"/>
          </p:nvPr>
        </p:nvSpPr>
        <p:spPr>
          <a:xfrm>
            <a:off x="1047916" y="2704540"/>
            <a:ext cx="8635911" cy="3607360"/>
          </a:xfrm>
        </p:spPr>
        <p:txBody>
          <a:bodyPr/>
          <a:lstStyle/>
          <a:p>
            <a:r>
              <a:rPr lang="de-DE" sz="2000" b="1" dirty="0">
                <a:effectLst/>
                <a:latin typeface="Calibri" panose="020F0502020204030204" pitchFamily="34" charset="0"/>
                <a:ea typeface="Aptos" panose="020B0004020202020204" pitchFamily="34" charset="0"/>
                <a:cs typeface="Times New Roman" panose="02020603050405020304" pitchFamily="18" charset="0"/>
              </a:rPr>
              <a:t>Die Rolle herausfordernder Aufgabenformate beim nachhaltigen Lernen</a:t>
            </a:r>
          </a:p>
          <a:p>
            <a:pPr marL="0" indent="0">
              <a:buNone/>
              <a:defRPr/>
            </a:pPr>
            <a:r>
              <a:rPr lang="de-DE" sz="1800" dirty="0">
                <a:solidFill>
                  <a:srgbClr val="1C1D2F"/>
                </a:solidFill>
                <a:latin typeface="Calibri"/>
                <a:ea typeface="Times New Roman"/>
                <a:cs typeface="Calibri"/>
              </a:rPr>
              <a:t>Bei der Erarbeitung neuer Lerninhalte wird der </a:t>
            </a:r>
            <a:r>
              <a:rPr lang="de-DE" sz="1800" b="1" dirty="0">
                <a:solidFill>
                  <a:srgbClr val="1C1D2F"/>
                </a:solidFill>
                <a:latin typeface="Calibri"/>
                <a:ea typeface="Times New Roman"/>
                <a:cs typeface="Calibri"/>
              </a:rPr>
              <a:t>Kompetenzgewinn</a:t>
            </a:r>
            <a:r>
              <a:rPr lang="de-DE" sz="1800" dirty="0">
                <a:solidFill>
                  <a:srgbClr val="1C1D2F"/>
                </a:solidFill>
                <a:latin typeface="Calibri"/>
                <a:ea typeface="Times New Roman"/>
                <a:cs typeface="Calibri"/>
              </a:rPr>
              <a:t> dahingehend gefördert, dass unter Berücksichtigung der individuellen Lernvoraussetzungen </a:t>
            </a:r>
            <a:r>
              <a:rPr lang="de-DE" sz="1800" b="1" dirty="0">
                <a:solidFill>
                  <a:srgbClr val="1C1D2F"/>
                </a:solidFill>
                <a:latin typeface="Calibri"/>
                <a:ea typeface="Times New Roman"/>
                <a:cs typeface="Calibri"/>
              </a:rPr>
              <a:t>neue Herausforderungen</a:t>
            </a:r>
            <a:r>
              <a:rPr lang="de-DE" sz="1800" dirty="0">
                <a:solidFill>
                  <a:srgbClr val="1C1D2F"/>
                </a:solidFill>
                <a:latin typeface="Calibri"/>
                <a:ea typeface="Times New Roman"/>
                <a:cs typeface="Calibri"/>
              </a:rPr>
              <a:t> bewusst gesucht werden. Dafür sind </a:t>
            </a:r>
            <a:r>
              <a:rPr lang="de-DE" sz="1800" b="1" dirty="0">
                <a:solidFill>
                  <a:srgbClr val="1C1D2F"/>
                </a:solidFill>
                <a:latin typeface="Calibri"/>
                <a:ea typeface="Times New Roman"/>
                <a:cs typeface="Calibri"/>
              </a:rPr>
              <a:t>qualitätsvolle, abwechslungsreiche Aufgaben</a:t>
            </a:r>
            <a:r>
              <a:rPr lang="de-DE" sz="1800" dirty="0">
                <a:solidFill>
                  <a:srgbClr val="1C1D2F"/>
                </a:solidFill>
                <a:latin typeface="Calibri"/>
                <a:ea typeface="Times New Roman"/>
                <a:cs typeface="Calibri"/>
              </a:rPr>
              <a:t> entscheidend, die allein oder im Team bearbeitet sowie gemeinsam ausgewertet und reflektiert werden.</a:t>
            </a:r>
          </a:p>
          <a:p>
            <a:pPr marL="0" indent="0">
              <a:buNone/>
              <a:defRPr/>
            </a:pPr>
            <a:endParaRPr lang="de-DE" sz="1800" dirty="0">
              <a:latin typeface="Calibri"/>
              <a:ea typeface="Times New Roman"/>
              <a:cs typeface="Calibri"/>
            </a:endParaRPr>
          </a:p>
          <a:p>
            <a:endParaRPr lang="de-DE" sz="1800" b="1" dirty="0">
              <a:effectLst/>
              <a:latin typeface="Aptos" panose="020B0004020202020204" pitchFamily="34" charset="0"/>
              <a:ea typeface="Aptos" panose="020B0004020202020204" pitchFamily="34" charset="0"/>
              <a:cs typeface="Times New Roman" panose="02020603050405020304" pitchFamily="18" charset="0"/>
            </a:endParaRPr>
          </a:p>
          <a:p>
            <a:endParaRPr lang="de-DE" dirty="0"/>
          </a:p>
        </p:txBody>
      </p:sp>
      <p:sp>
        <p:nvSpPr>
          <p:cNvPr id="5" name="Foliennummernplatzhalter 4">
            <a:extLst>
              <a:ext uri="{FF2B5EF4-FFF2-40B4-BE49-F238E27FC236}">
                <a16:creationId xmlns:a16="http://schemas.microsoft.com/office/drawing/2014/main" id="{A32F8FD3-B275-1A32-A09F-BCE54D185C8A}"/>
              </a:ext>
            </a:extLst>
          </p:cNvPr>
          <p:cNvSpPr>
            <a:spLocks noGrp="1"/>
          </p:cNvSpPr>
          <p:nvPr>
            <p:ph type="sldNum" sz="quarter" idx="17"/>
          </p:nvPr>
        </p:nvSpPr>
        <p:spPr/>
        <p:txBody>
          <a:bodyPr/>
          <a:lstStyle/>
          <a:p>
            <a:fld id="{1D937574-5286-7C49-842E-2D6CFC549A1F}" type="slidenum">
              <a:rPr lang="de-DE" smtClean="0"/>
              <a:pPr/>
              <a:t>6</a:t>
            </a:fld>
            <a:endParaRPr lang="de-DE" dirty="0"/>
          </a:p>
        </p:txBody>
      </p:sp>
    </p:spTree>
    <p:extLst>
      <p:ext uri="{BB962C8B-B14F-4D97-AF65-F5344CB8AC3E}">
        <p14:creationId xmlns:p14="http://schemas.microsoft.com/office/powerpoint/2010/main" val="2285725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EAF9C-ED49-2AA4-C1B2-526A92ED9315}"/>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BD576807-8948-1536-BCF3-47BECB37EF73}"/>
              </a:ext>
            </a:extLst>
          </p:cNvPr>
          <p:cNvSpPr>
            <a:spLocks noGrp="1"/>
          </p:cNvSpPr>
          <p:nvPr>
            <p:ph type="body" idx="1"/>
          </p:nvPr>
        </p:nvSpPr>
        <p:spPr>
          <a:xfrm>
            <a:off x="1047916" y="1444195"/>
            <a:ext cx="9086685" cy="571701"/>
          </a:xfrm>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DF3EE4DD-99DC-2BDE-B1D9-3692A4CB1581}"/>
              </a:ext>
            </a:extLst>
          </p:cNvPr>
          <p:cNvSpPr>
            <a:spLocks noGrp="1"/>
          </p:cNvSpPr>
          <p:nvPr>
            <p:ph type="body" idx="13"/>
          </p:nvPr>
        </p:nvSpPr>
        <p:spPr>
          <a:xfrm>
            <a:off x="1047916" y="2704540"/>
            <a:ext cx="8635911" cy="3607360"/>
          </a:xfrm>
        </p:spPr>
        <p:txBody>
          <a:bodyPr/>
          <a:lstStyle/>
          <a:p>
            <a:r>
              <a:rPr lang="de-DE" sz="2000" b="1" dirty="0">
                <a:effectLst/>
                <a:latin typeface="Calibri" panose="020F0502020204030204" pitchFamily="34" charset="0"/>
                <a:ea typeface="Aptos" panose="020B0004020202020204" pitchFamily="34" charset="0"/>
                <a:cs typeface="Times New Roman" panose="02020603050405020304" pitchFamily="18" charset="0"/>
              </a:rPr>
              <a:t>Bedeutung des Lernproduktes</a:t>
            </a:r>
          </a:p>
          <a:p>
            <a:pPr marL="285750" indent="-285750">
              <a:buFont typeface="Arial" panose="020B0604020202020204" pitchFamily="34" charset="0"/>
              <a:buChar char="•"/>
            </a:pPr>
            <a:r>
              <a:rPr lang="de-DE" dirty="0">
                <a:effectLst/>
                <a:latin typeface="Calibri" panose="020F0502020204030204" pitchFamily="34" charset="0"/>
                <a:ea typeface="Aptos" panose="020B0004020202020204" pitchFamily="34" charset="0"/>
                <a:cs typeface="Times New Roman" panose="02020603050405020304" pitchFamily="18" charset="0"/>
              </a:rPr>
              <a:t>Durch Lernprodukte wird der Lernprozess sichtbar. Darin manifestieren sich Lernergebnisse und / oder Teilergebnisse einer Unterrichtseinheit.</a:t>
            </a:r>
          </a:p>
          <a:p>
            <a:pPr marL="285750" indent="-285750">
              <a:buFont typeface="Arial" panose="020B0604020202020204" pitchFamily="34" charset="0"/>
              <a:buChar char="•"/>
            </a:pPr>
            <a:r>
              <a:rPr lang="de-DE" dirty="0">
                <a:effectLst/>
                <a:latin typeface="Calibri" panose="020F0502020204030204" pitchFamily="34" charset="0"/>
                <a:ea typeface="Aptos" panose="020B0004020202020204" pitchFamily="34" charset="0"/>
                <a:cs typeface="Times New Roman" panose="02020603050405020304" pitchFamily="18" charset="0"/>
              </a:rPr>
              <a:t>Lernprodukte dienen als diagnostisches Instrument, durch das individuelle Lernleistungsstände oder Lernzuwächse der Lernenden deutlich werden.</a:t>
            </a:r>
          </a:p>
          <a:p>
            <a:pPr marL="285750" indent="-285750">
              <a:buFont typeface="Arial" panose="020B0604020202020204" pitchFamily="34" charset="0"/>
              <a:buChar char="•"/>
            </a:pPr>
            <a:r>
              <a:rPr lang="de-DE" dirty="0">
                <a:effectLst/>
                <a:latin typeface="Calibri" panose="020F0502020204030204" pitchFamily="34" charset="0"/>
                <a:ea typeface="Aptos" panose="020B0004020202020204" pitchFamily="34" charset="0"/>
                <a:cs typeface="Times New Roman" panose="02020603050405020304" pitchFamily="18" charset="0"/>
              </a:rPr>
              <a:t>Lernprodukte sichern nicht nur Ergebnisse, sie schaffen gleichzeitig auch Anlässe zur Diskussion, zur Metakognition sowie zur Transferleistung.</a:t>
            </a:r>
          </a:p>
          <a:p>
            <a:endParaRPr lang="de-DE" sz="2000" b="1" dirty="0">
              <a:effectLst/>
              <a:latin typeface="Calibri" panose="020F0502020204030204" pitchFamily="34" charset="0"/>
              <a:ea typeface="Aptos" panose="020B0004020202020204" pitchFamily="34" charset="0"/>
              <a:cs typeface="Times New Roman" panose="02020603050405020304" pitchFamily="18" charset="0"/>
            </a:endParaRPr>
          </a:p>
          <a:p>
            <a:endParaRPr lang="de-DE" dirty="0"/>
          </a:p>
        </p:txBody>
      </p:sp>
      <p:sp>
        <p:nvSpPr>
          <p:cNvPr id="5" name="Foliennummernplatzhalter 4">
            <a:extLst>
              <a:ext uri="{FF2B5EF4-FFF2-40B4-BE49-F238E27FC236}">
                <a16:creationId xmlns:a16="http://schemas.microsoft.com/office/drawing/2014/main" id="{09D083CE-043F-8874-01FE-19E495881480}"/>
              </a:ext>
            </a:extLst>
          </p:cNvPr>
          <p:cNvSpPr>
            <a:spLocks noGrp="1"/>
          </p:cNvSpPr>
          <p:nvPr>
            <p:ph type="sldNum" sz="quarter" idx="17"/>
          </p:nvPr>
        </p:nvSpPr>
        <p:spPr/>
        <p:txBody>
          <a:bodyPr/>
          <a:lstStyle/>
          <a:p>
            <a:fld id="{1D937574-5286-7C49-842E-2D6CFC549A1F}" type="slidenum">
              <a:rPr lang="de-DE" smtClean="0"/>
              <a:pPr/>
              <a:t>7</a:t>
            </a:fld>
            <a:endParaRPr lang="de-DE" dirty="0"/>
          </a:p>
        </p:txBody>
      </p:sp>
    </p:spTree>
    <p:extLst>
      <p:ext uri="{BB962C8B-B14F-4D97-AF65-F5344CB8AC3E}">
        <p14:creationId xmlns:p14="http://schemas.microsoft.com/office/powerpoint/2010/main" val="3696479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B57DE5B-C939-C1B9-65FB-F719FA9CF752}"/>
              </a:ext>
            </a:extLst>
          </p:cNvPr>
          <p:cNvSpPr>
            <a:spLocks noGrp="1"/>
          </p:cNvSpPr>
          <p:nvPr>
            <p:ph type="body" idx="1"/>
          </p:nvPr>
        </p:nvSpPr>
        <p:spPr>
          <a:xfrm>
            <a:off x="1025647" y="1551330"/>
            <a:ext cx="10672142" cy="507665"/>
          </a:xfrm>
        </p:spPr>
        <p:txBody>
          <a:bodyPr/>
          <a:lstStyle/>
          <a:p>
            <a:r>
              <a:rPr lang="de-DE" dirty="0"/>
              <a:t>Medienproduktive und kollaborative Aufgabenformate</a:t>
            </a:r>
          </a:p>
        </p:txBody>
      </p:sp>
      <p:sp>
        <p:nvSpPr>
          <p:cNvPr id="6" name="Foliennummernplatzhalter 5">
            <a:extLst>
              <a:ext uri="{FF2B5EF4-FFF2-40B4-BE49-F238E27FC236}">
                <a16:creationId xmlns:a16="http://schemas.microsoft.com/office/drawing/2014/main" id="{AEB7B0C7-6372-D7EB-FEC2-1EAD8760704E}"/>
              </a:ext>
            </a:extLst>
          </p:cNvPr>
          <p:cNvSpPr>
            <a:spLocks noGrp="1"/>
          </p:cNvSpPr>
          <p:nvPr>
            <p:ph type="sldNum" sz="quarter" idx="19"/>
          </p:nvPr>
        </p:nvSpPr>
        <p:spPr/>
        <p:txBody>
          <a:bodyPr/>
          <a:lstStyle/>
          <a:p>
            <a:fld id="{1D937574-5286-7C49-842E-2D6CFC549A1F}" type="slidenum">
              <a:rPr lang="de-DE" smtClean="0"/>
              <a:pPr/>
              <a:t>8</a:t>
            </a:fld>
            <a:endParaRPr lang="de-DE" dirty="0"/>
          </a:p>
        </p:txBody>
      </p:sp>
      <p:sp>
        <p:nvSpPr>
          <p:cNvPr id="13" name="Bildplatzhalter 2">
            <a:extLst>
              <a:ext uri="{FF2B5EF4-FFF2-40B4-BE49-F238E27FC236}">
                <a16:creationId xmlns:a16="http://schemas.microsoft.com/office/drawing/2014/main" id="{49E87F9D-9886-27E7-F241-B4BC44F0BE33}"/>
              </a:ext>
            </a:extLst>
          </p:cNvPr>
          <p:cNvSpPr>
            <a:spLocks noGrp="1"/>
          </p:cNvSpPr>
          <p:nvPr>
            <p:ph type="pic" sz="quarter" idx="15"/>
          </p:nvPr>
        </p:nvSpPr>
        <p:spPr>
          <a:xfrm>
            <a:off x="1757681" y="2709052"/>
            <a:ext cx="8605519" cy="3615548"/>
          </a:xfrm>
        </p:spPr>
        <p:txBody>
          <a:bodyPr/>
          <a:lstStyle/>
          <a:p>
            <a:endParaRPr lang="de-DE"/>
          </a:p>
        </p:txBody>
      </p:sp>
      <p:sp>
        <p:nvSpPr>
          <p:cNvPr id="14" name="Textplatzhalter 3">
            <a:extLst>
              <a:ext uri="{FF2B5EF4-FFF2-40B4-BE49-F238E27FC236}">
                <a16:creationId xmlns:a16="http://schemas.microsoft.com/office/drawing/2014/main" id="{8414F0D5-82E1-C28E-8753-E2F263FB759A}"/>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3"/>
              </a:rPr>
              <a:t>hier</a:t>
            </a:r>
            <a:r>
              <a:rPr lang="de-DE" sz="1600" dirty="0">
                <a:solidFill>
                  <a:srgbClr val="000000"/>
                </a:solidFill>
                <a:ea typeface="Times New Roman"/>
                <a:hlinkClick r:id="rId4"/>
              </a:rPr>
              <a:t>.</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1331148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274C2FC-672F-63FD-DE55-A5855E9AAC79}"/>
              </a:ext>
            </a:extLst>
          </p:cNvPr>
          <p:cNvSpPr>
            <a:spLocks noGrp="1"/>
          </p:cNvSpPr>
          <p:nvPr>
            <p:ph type="body" idx="1"/>
          </p:nvPr>
        </p:nvSpPr>
        <p:spPr>
          <a:xfrm>
            <a:off x="1047915" y="1371493"/>
            <a:ext cx="9086685" cy="571701"/>
          </a:xfrm>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D5B1DB6B-EC7F-BFAC-8870-FA906EDB0B94}"/>
              </a:ext>
            </a:extLst>
          </p:cNvPr>
          <p:cNvSpPr>
            <a:spLocks noGrp="1"/>
          </p:cNvSpPr>
          <p:nvPr>
            <p:ph type="body" idx="13"/>
          </p:nvPr>
        </p:nvSpPr>
        <p:spPr/>
        <p:txBody>
          <a:bodyPr/>
          <a:lstStyle/>
          <a:p>
            <a:pPr marL="0" indent="0">
              <a:buNone/>
              <a:defRPr/>
            </a:pPr>
            <a:r>
              <a:rPr lang="de-DE" sz="2000" b="1" dirty="0">
                <a:solidFill>
                  <a:srgbClr val="1C1D2F"/>
                </a:solidFill>
              </a:rPr>
              <a:t>Rolle der Lehrkraft: </a:t>
            </a:r>
            <a:r>
              <a:rPr lang="de-DE" sz="2000" dirty="0">
                <a:solidFill>
                  <a:srgbClr val="1C1D2F"/>
                </a:solidFill>
              </a:rPr>
              <a:t>Anleiten, Begleiten und Reflektieren</a:t>
            </a:r>
            <a:endParaRPr lang="de-DE" sz="2000" dirty="0"/>
          </a:p>
          <a:p>
            <a:pPr marL="0" indent="0">
              <a:buNone/>
              <a:defRPr/>
            </a:pPr>
            <a:endParaRPr lang="de-DE" sz="1800" dirty="0">
              <a:solidFill>
                <a:srgbClr val="1C1D2F"/>
              </a:solidFill>
            </a:endParaRPr>
          </a:p>
          <a:p>
            <a:pPr marL="0" indent="0">
              <a:buNone/>
              <a:defRPr/>
            </a:pPr>
            <a:r>
              <a:rPr lang="de-DE" sz="1800" dirty="0">
                <a:solidFill>
                  <a:srgbClr val="1C1D2F"/>
                </a:solidFill>
              </a:rPr>
              <a:t>Die Lehrkraft bleibt dabei weiterhin von zentraler Bedeutung, denn sie übernimmt die materiale sowie die personale Steuerung durch</a:t>
            </a:r>
            <a:endParaRPr lang="de-DE" dirty="0"/>
          </a:p>
          <a:p>
            <a:pPr marL="342900" lvl="0" indent="-342900">
              <a:buFont typeface="Symbol"/>
              <a:buChar char=""/>
              <a:defRPr/>
            </a:pPr>
            <a:r>
              <a:rPr lang="de-DE" sz="1800" dirty="0">
                <a:solidFill>
                  <a:srgbClr val="1C1D2F"/>
                </a:solidFill>
              </a:rPr>
              <a:t>die Aufgabenkonstruktion und die Initiierung des Lernprozesses (Anleiten)</a:t>
            </a:r>
            <a:endParaRPr lang="de-DE" dirty="0"/>
          </a:p>
          <a:p>
            <a:pPr marL="342900" lvl="0" indent="-342900">
              <a:buFont typeface="Symbol"/>
              <a:buChar char=""/>
              <a:defRPr/>
            </a:pPr>
            <a:r>
              <a:rPr lang="de-DE" sz="1800" dirty="0">
                <a:solidFill>
                  <a:srgbClr val="1C1D2F"/>
                </a:solidFill>
              </a:rPr>
              <a:t>die Beratung während des Lernprozesses (Begleiten) und</a:t>
            </a:r>
            <a:endParaRPr lang="de-DE" dirty="0"/>
          </a:p>
          <a:p>
            <a:pPr marL="342900" indent="-342900">
              <a:buFont typeface="Symbol"/>
              <a:buChar char=""/>
              <a:defRPr/>
            </a:pPr>
            <a:r>
              <a:rPr lang="de-DE" sz="1800" dirty="0">
                <a:solidFill>
                  <a:srgbClr val="1C1D2F"/>
                </a:solidFill>
              </a:rPr>
              <a:t>eine differenzierte Rückmeldung zu Arbeitsweise und Lernergebnissen (Reflektieren: Feedback und Bewertung).</a:t>
            </a:r>
            <a:endParaRPr lang="de-DE" dirty="0"/>
          </a:p>
          <a:p>
            <a:pPr marL="0" indent="0">
              <a:buNone/>
              <a:defRPr/>
            </a:pPr>
            <a:endParaRPr lang="de-DE" sz="1600" dirty="0">
              <a:latin typeface="Times New Roman"/>
              <a:ea typeface="Times New Roman"/>
            </a:endParaRPr>
          </a:p>
          <a:p>
            <a:endParaRPr lang="de-DE" dirty="0"/>
          </a:p>
        </p:txBody>
      </p:sp>
      <p:sp>
        <p:nvSpPr>
          <p:cNvPr id="5" name="Foliennummernplatzhalter 4">
            <a:extLst>
              <a:ext uri="{FF2B5EF4-FFF2-40B4-BE49-F238E27FC236}">
                <a16:creationId xmlns:a16="http://schemas.microsoft.com/office/drawing/2014/main" id="{DD202621-87CF-4646-F90E-FC45ECCE671B}"/>
              </a:ext>
            </a:extLst>
          </p:cNvPr>
          <p:cNvSpPr>
            <a:spLocks noGrp="1"/>
          </p:cNvSpPr>
          <p:nvPr>
            <p:ph type="sldNum" sz="quarter" idx="17"/>
          </p:nvPr>
        </p:nvSpPr>
        <p:spPr/>
        <p:txBody>
          <a:bodyPr/>
          <a:lstStyle/>
          <a:p>
            <a:fld id="{1D937574-5286-7C49-842E-2D6CFC549A1F}" type="slidenum">
              <a:rPr lang="de-DE" smtClean="0"/>
              <a:pPr/>
              <a:t>9</a:t>
            </a:fld>
            <a:endParaRPr lang="de-DE" dirty="0"/>
          </a:p>
        </p:txBody>
      </p:sp>
    </p:spTree>
    <p:extLst>
      <p:ext uri="{BB962C8B-B14F-4D97-AF65-F5344CB8AC3E}">
        <p14:creationId xmlns:p14="http://schemas.microsoft.com/office/powerpoint/2010/main" val="327487479"/>
      </p:ext>
    </p:extLst>
  </p:cSld>
  <p:clrMapOvr>
    <a:masterClrMapping/>
  </p:clrMapOvr>
</p:sld>
</file>

<file path=ppt/theme/theme1.xml><?xml version="1.0" encoding="utf-8"?>
<a:theme xmlns:a="http://schemas.openxmlformats.org/drawingml/2006/main" name="1_K+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Veranschaulich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ethodenvielfalt">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KompetenzorientierteAufgabenformate &amp; Intelligentes Üb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0_Klassenführ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Einstiegsseit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1357</Words>
  <Application>Microsoft Macintosh PowerPoint</Application>
  <PresentationFormat>Breitbild</PresentationFormat>
  <Paragraphs>121</Paragraphs>
  <Slides>19</Slides>
  <Notes>9</Notes>
  <HiddenSlides>0</HiddenSlides>
  <MMClips>0</MMClips>
  <ScaleCrop>false</ScaleCrop>
  <HeadingPairs>
    <vt:vector size="6" baseType="variant">
      <vt:variant>
        <vt:lpstr>Verwendete Schriftarten</vt:lpstr>
      </vt:variant>
      <vt:variant>
        <vt:i4>7</vt:i4>
      </vt:variant>
      <vt:variant>
        <vt:lpstr>Design</vt:lpstr>
      </vt:variant>
      <vt:variant>
        <vt:i4>8</vt:i4>
      </vt:variant>
      <vt:variant>
        <vt:lpstr>Folientitel</vt:lpstr>
      </vt:variant>
      <vt:variant>
        <vt:i4>19</vt:i4>
      </vt:variant>
    </vt:vector>
  </HeadingPairs>
  <TitlesOfParts>
    <vt:vector size="34" baseType="lpstr">
      <vt:lpstr>Aptos</vt:lpstr>
      <vt:lpstr>Arial</vt:lpstr>
      <vt:lpstr>Calibri</vt:lpstr>
      <vt:lpstr>Helvetica Neue</vt:lpstr>
      <vt:lpstr>MuseoSans</vt:lpstr>
      <vt:lpstr>Symbol</vt:lpstr>
      <vt:lpstr>Times New Roman</vt:lpstr>
      <vt:lpstr>1_K+5</vt:lpstr>
      <vt:lpstr>1_Veranschaulichung</vt:lpstr>
      <vt:lpstr>2_Lebensweltbezug</vt:lpstr>
      <vt:lpstr>3_Methodenvielfalt</vt:lpstr>
      <vt:lpstr>4_Individualisiertes Lernen</vt:lpstr>
      <vt:lpstr>5_KompetenzorientierteAufgabenformate &amp; Intelligentes Üben</vt:lpstr>
      <vt:lpstr>0_Klassenführung</vt:lpstr>
      <vt:lpstr>Einstiegsseiten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Viola Bauer</cp:lastModifiedBy>
  <cp:revision>27</cp:revision>
  <dcterms:created xsi:type="dcterms:W3CDTF">2025-06-02T08:22:06Z</dcterms:created>
  <dcterms:modified xsi:type="dcterms:W3CDTF">2025-06-12T08:28:56Z</dcterms:modified>
</cp:coreProperties>
</file>